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66" r:id="rId3"/>
    <p:sldId id="301" r:id="rId4"/>
    <p:sldId id="302" r:id="rId5"/>
    <p:sldId id="293" r:id="rId6"/>
    <p:sldId id="280" r:id="rId7"/>
    <p:sldId id="279" r:id="rId8"/>
    <p:sldId id="294" r:id="rId9"/>
    <p:sldId id="265" r:id="rId10"/>
    <p:sldId id="282" r:id="rId11"/>
    <p:sldId id="295" r:id="rId12"/>
    <p:sldId id="297" r:id="rId13"/>
    <p:sldId id="286" r:id="rId14"/>
    <p:sldId id="290" r:id="rId15"/>
    <p:sldId id="287" r:id="rId16"/>
    <p:sldId id="303" r:id="rId17"/>
    <p:sldId id="296" r:id="rId18"/>
    <p:sldId id="292" r:id="rId19"/>
    <p:sldId id="299" r:id="rId20"/>
    <p:sldId id="291" r:id="rId21"/>
    <p:sldId id="300" r:id="rId22"/>
    <p:sldId id="260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7940" autoAdjust="0"/>
  </p:normalViewPr>
  <p:slideViewPr>
    <p:cSldViewPr snapToGrid="0">
      <p:cViewPr varScale="1">
        <p:scale>
          <a:sx n="75" d="100"/>
          <a:sy n="75" d="100"/>
        </p:scale>
        <p:origin x="9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FE865B-F99A-4240-913B-DB4132571328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</dgm:pt>
    <dgm:pt modelId="{3DD275D4-F860-4A89-BEB5-DCBA7107B1EF}">
      <dgm:prSet phldrT="[Text]"/>
      <dgm:spPr/>
      <dgm:t>
        <a:bodyPr/>
        <a:lstStyle/>
        <a:p>
          <a:r>
            <a:rPr lang="en-SG" dirty="0"/>
            <a:t>Collect Data</a:t>
          </a:r>
        </a:p>
      </dgm:t>
    </dgm:pt>
    <dgm:pt modelId="{B3B7A41A-83C0-45C1-B55F-B597666968FA}" type="parTrans" cxnId="{067A36FB-8CCF-4A1F-B5AC-DB9C9F692F75}">
      <dgm:prSet/>
      <dgm:spPr/>
      <dgm:t>
        <a:bodyPr/>
        <a:lstStyle/>
        <a:p>
          <a:endParaRPr lang="en-SG"/>
        </a:p>
      </dgm:t>
    </dgm:pt>
    <dgm:pt modelId="{8B3582C6-A7C5-4E5D-B1B9-D6046290AF9E}" type="sibTrans" cxnId="{067A36FB-8CCF-4A1F-B5AC-DB9C9F692F75}">
      <dgm:prSet/>
      <dgm:spPr/>
      <dgm:t>
        <a:bodyPr/>
        <a:lstStyle/>
        <a:p>
          <a:endParaRPr lang="en-SG"/>
        </a:p>
      </dgm:t>
    </dgm:pt>
    <dgm:pt modelId="{82D89921-D86F-4847-AF4D-7A3F79C36828}">
      <dgm:prSet phldrT="[Text]"/>
      <dgm:spPr/>
      <dgm:t>
        <a:bodyPr/>
        <a:lstStyle/>
        <a:p>
          <a:r>
            <a:rPr lang="en-SG" dirty="0"/>
            <a:t>Data Cleaning</a:t>
          </a:r>
        </a:p>
      </dgm:t>
    </dgm:pt>
    <dgm:pt modelId="{3979AF93-1B76-4D49-8AE0-5920D8EAEC39}" type="parTrans" cxnId="{1BE31EE1-33A6-42EC-96FF-9B7028D065C6}">
      <dgm:prSet/>
      <dgm:spPr/>
      <dgm:t>
        <a:bodyPr/>
        <a:lstStyle/>
        <a:p>
          <a:endParaRPr lang="en-SG"/>
        </a:p>
      </dgm:t>
    </dgm:pt>
    <dgm:pt modelId="{ADE66C01-F49E-4AE6-89BD-9C9431BDBC43}" type="sibTrans" cxnId="{1BE31EE1-33A6-42EC-96FF-9B7028D065C6}">
      <dgm:prSet/>
      <dgm:spPr/>
      <dgm:t>
        <a:bodyPr/>
        <a:lstStyle/>
        <a:p>
          <a:endParaRPr lang="en-SG"/>
        </a:p>
      </dgm:t>
    </dgm:pt>
    <dgm:pt modelId="{22AEF1EE-D113-462E-B8C5-DD0CED7E5ACE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SG" dirty="0"/>
            <a:t>Data Analysis</a:t>
          </a:r>
        </a:p>
      </dgm:t>
    </dgm:pt>
    <dgm:pt modelId="{FA8D05E0-4570-485A-9848-0DF181DBDEAA}" type="parTrans" cxnId="{D564DFA4-A2A4-4A7A-8AFB-9020D09246D7}">
      <dgm:prSet/>
      <dgm:spPr/>
      <dgm:t>
        <a:bodyPr/>
        <a:lstStyle/>
        <a:p>
          <a:endParaRPr lang="en-SG"/>
        </a:p>
      </dgm:t>
    </dgm:pt>
    <dgm:pt modelId="{69548737-C607-41D9-8BB0-64B8B4295B40}" type="sibTrans" cxnId="{D564DFA4-A2A4-4A7A-8AFB-9020D09246D7}">
      <dgm:prSet/>
      <dgm:spPr/>
      <dgm:t>
        <a:bodyPr/>
        <a:lstStyle/>
        <a:p>
          <a:endParaRPr lang="en-SG"/>
        </a:p>
      </dgm:t>
    </dgm:pt>
    <dgm:pt modelId="{F95F71DA-E397-42BF-B280-5A3E9AFA3520}">
      <dgm:prSet phldrT="[Text]"/>
      <dgm:spPr/>
      <dgm:t>
        <a:bodyPr/>
        <a:lstStyle/>
        <a:p>
          <a:r>
            <a:rPr lang="en-SG" dirty="0"/>
            <a:t>Feature Engineering</a:t>
          </a:r>
        </a:p>
      </dgm:t>
    </dgm:pt>
    <dgm:pt modelId="{E7972873-AD48-418A-B0F8-0870FD81641D}" type="parTrans" cxnId="{36521895-E932-4D9F-8BCE-BCA60EE63AE9}">
      <dgm:prSet/>
      <dgm:spPr/>
      <dgm:t>
        <a:bodyPr/>
        <a:lstStyle/>
        <a:p>
          <a:endParaRPr lang="en-SG"/>
        </a:p>
      </dgm:t>
    </dgm:pt>
    <dgm:pt modelId="{85BD0C03-C83E-46D5-8482-7286AA381965}" type="sibTrans" cxnId="{36521895-E932-4D9F-8BCE-BCA60EE63AE9}">
      <dgm:prSet/>
      <dgm:spPr/>
      <dgm:t>
        <a:bodyPr/>
        <a:lstStyle/>
        <a:p>
          <a:endParaRPr lang="en-SG"/>
        </a:p>
      </dgm:t>
    </dgm:pt>
    <dgm:pt modelId="{FAF6A92F-6C2F-4238-A86C-2BCA49DDD5D2}">
      <dgm:prSet phldrT="[Text]"/>
      <dgm:spPr/>
      <dgm:t>
        <a:bodyPr/>
        <a:lstStyle/>
        <a:p>
          <a:r>
            <a:rPr lang="en-SG" dirty="0"/>
            <a:t>Build ML Model</a:t>
          </a:r>
        </a:p>
      </dgm:t>
    </dgm:pt>
    <dgm:pt modelId="{22AD50F7-E571-4C49-8E14-ED44E51A5C9C}" type="parTrans" cxnId="{E9FDA39C-BC25-480F-8585-98C597DD316B}">
      <dgm:prSet/>
      <dgm:spPr/>
      <dgm:t>
        <a:bodyPr/>
        <a:lstStyle/>
        <a:p>
          <a:endParaRPr lang="en-SG"/>
        </a:p>
      </dgm:t>
    </dgm:pt>
    <dgm:pt modelId="{E20F1119-CE75-40EF-A766-1142FACB742A}" type="sibTrans" cxnId="{E9FDA39C-BC25-480F-8585-98C597DD316B}">
      <dgm:prSet/>
      <dgm:spPr/>
      <dgm:t>
        <a:bodyPr/>
        <a:lstStyle/>
        <a:p>
          <a:endParaRPr lang="en-SG"/>
        </a:p>
      </dgm:t>
    </dgm:pt>
    <dgm:pt modelId="{4ADD2CEA-7880-4DCC-B332-9A7A545CD32B}">
      <dgm:prSet phldrT="[Text]"/>
      <dgm:spPr/>
      <dgm:t>
        <a:bodyPr/>
        <a:lstStyle/>
        <a:p>
          <a:r>
            <a:rPr lang="en-SG" dirty="0"/>
            <a:t>Data Presentation</a:t>
          </a:r>
        </a:p>
      </dgm:t>
    </dgm:pt>
    <dgm:pt modelId="{330EB365-8BC0-4BB1-8D83-506E2D29A0BB}" type="parTrans" cxnId="{2B3E714B-A1CD-4F24-AA64-13AC14776C58}">
      <dgm:prSet/>
      <dgm:spPr/>
      <dgm:t>
        <a:bodyPr/>
        <a:lstStyle/>
        <a:p>
          <a:endParaRPr lang="en-SG"/>
        </a:p>
      </dgm:t>
    </dgm:pt>
    <dgm:pt modelId="{6181FB8B-46F0-4958-9E4D-957DF9FAF99D}" type="sibTrans" cxnId="{2B3E714B-A1CD-4F24-AA64-13AC14776C58}">
      <dgm:prSet/>
      <dgm:spPr/>
      <dgm:t>
        <a:bodyPr/>
        <a:lstStyle/>
        <a:p>
          <a:endParaRPr lang="en-SG"/>
        </a:p>
      </dgm:t>
    </dgm:pt>
    <dgm:pt modelId="{17B7D7E6-8FC3-4565-9CD7-7DDCF86C155B}" type="pres">
      <dgm:prSet presAssocID="{FDFE865B-F99A-4240-913B-DB4132571328}" presName="diagram" presStyleCnt="0">
        <dgm:presLayoutVars>
          <dgm:dir/>
          <dgm:resizeHandles val="exact"/>
        </dgm:presLayoutVars>
      </dgm:prSet>
      <dgm:spPr/>
    </dgm:pt>
    <dgm:pt modelId="{BAA7E9B4-A601-462B-846F-7205AC7D822D}" type="pres">
      <dgm:prSet presAssocID="{3DD275D4-F860-4A89-BEB5-DCBA7107B1EF}" presName="node" presStyleLbl="node1" presStyleIdx="0" presStyleCnt="6">
        <dgm:presLayoutVars>
          <dgm:bulletEnabled val="1"/>
        </dgm:presLayoutVars>
      </dgm:prSet>
      <dgm:spPr/>
    </dgm:pt>
    <dgm:pt modelId="{4FC5986F-518A-4986-BEC1-ED747D9542AC}" type="pres">
      <dgm:prSet presAssocID="{8B3582C6-A7C5-4E5D-B1B9-D6046290AF9E}" presName="sibTrans" presStyleLbl="sibTrans2D1" presStyleIdx="0" presStyleCnt="5"/>
      <dgm:spPr/>
    </dgm:pt>
    <dgm:pt modelId="{9EC1C883-58FF-4A37-A0BD-F2D3FA07EA77}" type="pres">
      <dgm:prSet presAssocID="{8B3582C6-A7C5-4E5D-B1B9-D6046290AF9E}" presName="connectorText" presStyleLbl="sibTrans2D1" presStyleIdx="0" presStyleCnt="5"/>
      <dgm:spPr/>
    </dgm:pt>
    <dgm:pt modelId="{02CA3E44-0B13-449A-905E-4247A2F0E017}" type="pres">
      <dgm:prSet presAssocID="{82D89921-D86F-4847-AF4D-7A3F79C36828}" presName="node" presStyleLbl="node1" presStyleIdx="1" presStyleCnt="6">
        <dgm:presLayoutVars>
          <dgm:bulletEnabled val="1"/>
        </dgm:presLayoutVars>
      </dgm:prSet>
      <dgm:spPr/>
    </dgm:pt>
    <dgm:pt modelId="{9951CA6A-8ACE-4E72-AA9D-F91E859E3267}" type="pres">
      <dgm:prSet presAssocID="{ADE66C01-F49E-4AE6-89BD-9C9431BDBC43}" presName="sibTrans" presStyleLbl="sibTrans2D1" presStyleIdx="1" presStyleCnt="5"/>
      <dgm:spPr/>
    </dgm:pt>
    <dgm:pt modelId="{098BB189-6680-4FE5-9461-7DF9272BD5B6}" type="pres">
      <dgm:prSet presAssocID="{ADE66C01-F49E-4AE6-89BD-9C9431BDBC43}" presName="connectorText" presStyleLbl="sibTrans2D1" presStyleIdx="1" presStyleCnt="5"/>
      <dgm:spPr/>
    </dgm:pt>
    <dgm:pt modelId="{C8BC85DD-E4D0-47D7-A351-5791720C3474}" type="pres">
      <dgm:prSet presAssocID="{22AEF1EE-D113-462E-B8C5-DD0CED7E5ACE}" presName="node" presStyleLbl="node1" presStyleIdx="2" presStyleCnt="6">
        <dgm:presLayoutVars>
          <dgm:bulletEnabled val="1"/>
        </dgm:presLayoutVars>
      </dgm:prSet>
      <dgm:spPr/>
    </dgm:pt>
    <dgm:pt modelId="{18E2A4E4-BCC3-450A-A737-AEA604739ACD}" type="pres">
      <dgm:prSet presAssocID="{69548737-C607-41D9-8BB0-64B8B4295B40}" presName="sibTrans" presStyleLbl="sibTrans2D1" presStyleIdx="2" presStyleCnt="5"/>
      <dgm:spPr/>
    </dgm:pt>
    <dgm:pt modelId="{C6B63664-526F-4CDF-9ED5-435D2C2474D2}" type="pres">
      <dgm:prSet presAssocID="{69548737-C607-41D9-8BB0-64B8B4295B40}" presName="connectorText" presStyleLbl="sibTrans2D1" presStyleIdx="2" presStyleCnt="5"/>
      <dgm:spPr/>
    </dgm:pt>
    <dgm:pt modelId="{1476626A-3C05-4FAB-B0FD-1F92F419F761}" type="pres">
      <dgm:prSet presAssocID="{F95F71DA-E397-42BF-B280-5A3E9AFA3520}" presName="node" presStyleLbl="node1" presStyleIdx="3" presStyleCnt="6">
        <dgm:presLayoutVars>
          <dgm:bulletEnabled val="1"/>
        </dgm:presLayoutVars>
      </dgm:prSet>
      <dgm:spPr/>
    </dgm:pt>
    <dgm:pt modelId="{B91EFEDC-4C8B-41FF-AFCD-343CFFF83917}" type="pres">
      <dgm:prSet presAssocID="{85BD0C03-C83E-46D5-8482-7286AA381965}" presName="sibTrans" presStyleLbl="sibTrans2D1" presStyleIdx="3" presStyleCnt="5"/>
      <dgm:spPr/>
    </dgm:pt>
    <dgm:pt modelId="{482EDB50-5CB4-4BF0-B9CF-8BC317ACFBF8}" type="pres">
      <dgm:prSet presAssocID="{85BD0C03-C83E-46D5-8482-7286AA381965}" presName="connectorText" presStyleLbl="sibTrans2D1" presStyleIdx="3" presStyleCnt="5"/>
      <dgm:spPr/>
    </dgm:pt>
    <dgm:pt modelId="{32DDCC83-DDD5-4B84-A31D-503584B9C7F6}" type="pres">
      <dgm:prSet presAssocID="{FAF6A92F-6C2F-4238-A86C-2BCA49DDD5D2}" presName="node" presStyleLbl="node1" presStyleIdx="4" presStyleCnt="6">
        <dgm:presLayoutVars>
          <dgm:bulletEnabled val="1"/>
        </dgm:presLayoutVars>
      </dgm:prSet>
      <dgm:spPr/>
    </dgm:pt>
    <dgm:pt modelId="{729F8951-6F81-4616-BDFD-551616E1CF80}" type="pres">
      <dgm:prSet presAssocID="{E20F1119-CE75-40EF-A766-1142FACB742A}" presName="sibTrans" presStyleLbl="sibTrans2D1" presStyleIdx="4" presStyleCnt="5"/>
      <dgm:spPr/>
    </dgm:pt>
    <dgm:pt modelId="{77F6E1C0-7EED-4AE1-950C-B1AAD001F1E0}" type="pres">
      <dgm:prSet presAssocID="{E20F1119-CE75-40EF-A766-1142FACB742A}" presName="connectorText" presStyleLbl="sibTrans2D1" presStyleIdx="4" presStyleCnt="5"/>
      <dgm:spPr/>
    </dgm:pt>
    <dgm:pt modelId="{7AD33EC4-F1B3-451F-A2C0-582252E7500A}" type="pres">
      <dgm:prSet presAssocID="{4ADD2CEA-7880-4DCC-B332-9A7A545CD32B}" presName="node" presStyleLbl="node1" presStyleIdx="5" presStyleCnt="6">
        <dgm:presLayoutVars>
          <dgm:bulletEnabled val="1"/>
        </dgm:presLayoutVars>
      </dgm:prSet>
      <dgm:spPr/>
    </dgm:pt>
  </dgm:ptLst>
  <dgm:cxnLst>
    <dgm:cxn modelId="{E6089F01-F8BF-4C2A-B707-4A84C1AB66DF}" type="presOf" srcId="{8B3582C6-A7C5-4E5D-B1B9-D6046290AF9E}" destId="{4FC5986F-518A-4986-BEC1-ED747D9542AC}" srcOrd="0" destOrd="0" presId="urn:microsoft.com/office/officeart/2005/8/layout/process5"/>
    <dgm:cxn modelId="{22D0D80D-445D-44D9-B773-C1146FE50DFA}" type="presOf" srcId="{E20F1119-CE75-40EF-A766-1142FACB742A}" destId="{729F8951-6F81-4616-BDFD-551616E1CF80}" srcOrd="0" destOrd="0" presId="urn:microsoft.com/office/officeart/2005/8/layout/process5"/>
    <dgm:cxn modelId="{B6FEA420-8A70-4CBA-9C1B-9CB1AAB3BACB}" type="presOf" srcId="{8B3582C6-A7C5-4E5D-B1B9-D6046290AF9E}" destId="{9EC1C883-58FF-4A37-A0BD-F2D3FA07EA77}" srcOrd="1" destOrd="0" presId="urn:microsoft.com/office/officeart/2005/8/layout/process5"/>
    <dgm:cxn modelId="{14958A24-8CB1-4D6D-8F3E-AD602037748C}" type="presOf" srcId="{22AEF1EE-D113-462E-B8C5-DD0CED7E5ACE}" destId="{C8BC85DD-E4D0-47D7-A351-5791720C3474}" srcOrd="0" destOrd="0" presId="urn:microsoft.com/office/officeart/2005/8/layout/process5"/>
    <dgm:cxn modelId="{0ED6D626-F2DE-4D0A-9E25-188E582B17CE}" type="presOf" srcId="{3DD275D4-F860-4A89-BEB5-DCBA7107B1EF}" destId="{BAA7E9B4-A601-462B-846F-7205AC7D822D}" srcOrd="0" destOrd="0" presId="urn:microsoft.com/office/officeart/2005/8/layout/process5"/>
    <dgm:cxn modelId="{78DC3530-2133-4EF4-9599-98D3A3C382BC}" type="presOf" srcId="{85BD0C03-C83E-46D5-8482-7286AA381965}" destId="{B91EFEDC-4C8B-41FF-AFCD-343CFFF83917}" srcOrd="0" destOrd="0" presId="urn:microsoft.com/office/officeart/2005/8/layout/process5"/>
    <dgm:cxn modelId="{DAABFE30-D36D-4C7E-B3DC-4077611A093C}" type="presOf" srcId="{E20F1119-CE75-40EF-A766-1142FACB742A}" destId="{77F6E1C0-7EED-4AE1-950C-B1AAD001F1E0}" srcOrd="1" destOrd="0" presId="urn:microsoft.com/office/officeart/2005/8/layout/process5"/>
    <dgm:cxn modelId="{1F9FB53F-D57C-4490-A48A-1413E402D16A}" type="presOf" srcId="{FDFE865B-F99A-4240-913B-DB4132571328}" destId="{17B7D7E6-8FC3-4565-9CD7-7DDCF86C155B}" srcOrd="0" destOrd="0" presId="urn:microsoft.com/office/officeart/2005/8/layout/process5"/>
    <dgm:cxn modelId="{2B3E714B-A1CD-4F24-AA64-13AC14776C58}" srcId="{FDFE865B-F99A-4240-913B-DB4132571328}" destId="{4ADD2CEA-7880-4DCC-B332-9A7A545CD32B}" srcOrd="5" destOrd="0" parTransId="{330EB365-8BC0-4BB1-8D83-506E2D29A0BB}" sibTransId="{6181FB8B-46F0-4958-9E4D-957DF9FAF99D}"/>
    <dgm:cxn modelId="{8FA5E27B-5AEA-4B79-861C-588B2B83CA1E}" type="presOf" srcId="{ADE66C01-F49E-4AE6-89BD-9C9431BDBC43}" destId="{9951CA6A-8ACE-4E72-AA9D-F91E859E3267}" srcOrd="0" destOrd="0" presId="urn:microsoft.com/office/officeart/2005/8/layout/process5"/>
    <dgm:cxn modelId="{98B5D684-B569-46FE-9985-7F7656C1D5D9}" type="presOf" srcId="{82D89921-D86F-4847-AF4D-7A3F79C36828}" destId="{02CA3E44-0B13-449A-905E-4247A2F0E017}" srcOrd="0" destOrd="0" presId="urn:microsoft.com/office/officeart/2005/8/layout/process5"/>
    <dgm:cxn modelId="{84079D89-6F7C-42C4-A702-4705043429E0}" type="presOf" srcId="{F95F71DA-E397-42BF-B280-5A3E9AFA3520}" destId="{1476626A-3C05-4FAB-B0FD-1F92F419F761}" srcOrd="0" destOrd="0" presId="urn:microsoft.com/office/officeart/2005/8/layout/process5"/>
    <dgm:cxn modelId="{36521895-E932-4D9F-8BCE-BCA60EE63AE9}" srcId="{FDFE865B-F99A-4240-913B-DB4132571328}" destId="{F95F71DA-E397-42BF-B280-5A3E9AFA3520}" srcOrd="3" destOrd="0" parTransId="{E7972873-AD48-418A-B0F8-0870FD81641D}" sibTransId="{85BD0C03-C83E-46D5-8482-7286AA381965}"/>
    <dgm:cxn modelId="{E9FDA39C-BC25-480F-8585-98C597DD316B}" srcId="{FDFE865B-F99A-4240-913B-DB4132571328}" destId="{FAF6A92F-6C2F-4238-A86C-2BCA49DDD5D2}" srcOrd="4" destOrd="0" parTransId="{22AD50F7-E571-4C49-8E14-ED44E51A5C9C}" sibTransId="{E20F1119-CE75-40EF-A766-1142FACB742A}"/>
    <dgm:cxn modelId="{D564DFA4-A2A4-4A7A-8AFB-9020D09246D7}" srcId="{FDFE865B-F99A-4240-913B-DB4132571328}" destId="{22AEF1EE-D113-462E-B8C5-DD0CED7E5ACE}" srcOrd="2" destOrd="0" parTransId="{FA8D05E0-4570-485A-9848-0DF181DBDEAA}" sibTransId="{69548737-C607-41D9-8BB0-64B8B4295B40}"/>
    <dgm:cxn modelId="{A9FD50B9-64DC-4B4F-8334-371E33ED1192}" type="presOf" srcId="{69548737-C607-41D9-8BB0-64B8B4295B40}" destId="{C6B63664-526F-4CDF-9ED5-435D2C2474D2}" srcOrd="1" destOrd="0" presId="urn:microsoft.com/office/officeart/2005/8/layout/process5"/>
    <dgm:cxn modelId="{EE76FAD2-A413-4075-B3BE-6D00C639EC07}" type="presOf" srcId="{4ADD2CEA-7880-4DCC-B332-9A7A545CD32B}" destId="{7AD33EC4-F1B3-451F-A2C0-582252E7500A}" srcOrd="0" destOrd="0" presId="urn:microsoft.com/office/officeart/2005/8/layout/process5"/>
    <dgm:cxn modelId="{3D069CD8-1DB5-4409-85C0-A324906668F8}" type="presOf" srcId="{85BD0C03-C83E-46D5-8482-7286AA381965}" destId="{482EDB50-5CB4-4BF0-B9CF-8BC317ACFBF8}" srcOrd="1" destOrd="0" presId="urn:microsoft.com/office/officeart/2005/8/layout/process5"/>
    <dgm:cxn modelId="{1BE31EE1-33A6-42EC-96FF-9B7028D065C6}" srcId="{FDFE865B-F99A-4240-913B-DB4132571328}" destId="{82D89921-D86F-4847-AF4D-7A3F79C36828}" srcOrd="1" destOrd="0" parTransId="{3979AF93-1B76-4D49-8AE0-5920D8EAEC39}" sibTransId="{ADE66C01-F49E-4AE6-89BD-9C9431BDBC43}"/>
    <dgm:cxn modelId="{54C446E4-25DD-4004-874C-3618CE37347D}" type="presOf" srcId="{FAF6A92F-6C2F-4238-A86C-2BCA49DDD5D2}" destId="{32DDCC83-DDD5-4B84-A31D-503584B9C7F6}" srcOrd="0" destOrd="0" presId="urn:microsoft.com/office/officeart/2005/8/layout/process5"/>
    <dgm:cxn modelId="{4EC607F6-6103-4367-8153-C59D9572FC66}" type="presOf" srcId="{69548737-C607-41D9-8BB0-64B8B4295B40}" destId="{18E2A4E4-BCC3-450A-A737-AEA604739ACD}" srcOrd="0" destOrd="0" presId="urn:microsoft.com/office/officeart/2005/8/layout/process5"/>
    <dgm:cxn modelId="{738257F7-EAB0-49DE-B4CF-DEB79DCA1BE1}" type="presOf" srcId="{ADE66C01-F49E-4AE6-89BD-9C9431BDBC43}" destId="{098BB189-6680-4FE5-9461-7DF9272BD5B6}" srcOrd="1" destOrd="0" presId="urn:microsoft.com/office/officeart/2005/8/layout/process5"/>
    <dgm:cxn modelId="{067A36FB-8CCF-4A1F-B5AC-DB9C9F692F75}" srcId="{FDFE865B-F99A-4240-913B-DB4132571328}" destId="{3DD275D4-F860-4A89-BEB5-DCBA7107B1EF}" srcOrd="0" destOrd="0" parTransId="{B3B7A41A-83C0-45C1-B55F-B597666968FA}" sibTransId="{8B3582C6-A7C5-4E5D-B1B9-D6046290AF9E}"/>
    <dgm:cxn modelId="{2CDAB314-CB8E-442C-AB4F-96F35ABB594F}" type="presParOf" srcId="{17B7D7E6-8FC3-4565-9CD7-7DDCF86C155B}" destId="{BAA7E9B4-A601-462B-846F-7205AC7D822D}" srcOrd="0" destOrd="0" presId="urn:microsoft.com/office/officeart/2005/8/layout/process5"/>
    <dgm:cxn modelId="{A69189FC-4930-4CBE-A083-83A705B13F82}" type="presParOf" srcId="{17B7D7E6-8FC3-4565-9CD7-7DDCF86C155B}" destId="{4FC5986F-518A-4986-BEC1-ED747D9542AC}" srcOrd="1" destOrd="0" presId="urn:microsoft.com/office/officeart/2005/8/layout/process5"/>
    <dgm:cxn modelId="{5F6FD6A1-4FB7-4D87-9C94-C1AA48801D91}" type="presParOf" srcId="{4FC5986F-518A-4986-BEC1-ED747D9542AC}" destId="{9EC1C883-58FF-4A37-A0BD-F2D3FA07EA77}" srcOrd="0" destOrd="0" presId="urn:microsoft.com/office/officeart/2005/8/layout/process5"/>
    <dgm:cxn modelId="{966ED5E6-AE62-4D50-B2DB-F648E1948FA1}" type="presParOf" srcId="{17B7D7E6-8FC3-4565-9CD7-7DDCF86C155B}" destId="{02CA3E44-0B13-449A-905E-4247A2F0E017}" srcOrd="2" destOrd="0" presId="urn:microsoft.com/office/officeart/2005/8/layout/process5"/>
    <dgm:cxn modelId="{55487D24-559F-4108-B902-C89166841C10}" type="presParOf" srcId="{17B7D7E6-8FC3-4565-9CD7-7DDCF86C155B}" destId="{9951CA6A-8ACE-4E72-AA9D-F91E859E3267}" srcOrd="3" destOrd="0" presId="urn:microsoft.com/office/officeart/2005/8/layout/process5"/>
    <dgm:cxn modelId="{DAB00D51-592E-4F9B-8FF4-10BD63CA2666}" type="presParOf" srcId="{9951CA6A-8ACE-4E72-AA9D-F91E859E3267}" destId="{098BB189-6680-4FE5-9461-7DF9272BD5B6}" srcOrd="0" destOrd="0" presId="urn:microsoft.com/office/officeart/2005/8/layout/process5"/>
    <dgm:cxn modelId="{5A280038-CBDF-4B36-8477-F41D15F535B8}" type="presParOf" srcId="{17B7D7E6-8FC3-4565-9CD7-7DDCF86C155B}" destId="{C8BC85DD-E4D0-47D7-A351-5791720C3474}" srcOrd="4" destOrd="0" presId="urn:microsoft.com/office/officeart/2005/8/layout/process5"/>
    <dgm:cxn modelId="{3F9A77A4-8C39-40B8-BCE5-53DC0F2328AA}" type="presParOf" srcId="{17B7D7E6-8FC3-4565-9CD7-7DDCF86C155B}" destId="{18E2A4E4-BCC3-450A-A737-AEA604739ACD}" srcOrd="5" destOrd="0" presId="urn:microsoft.com/office/officeart/2005/8/layout/process5"/>
    <dgm:cxn modelId="{B6EDE1BA-EDE1-452B-9459-2E48A394CE73}" type="presParOf" srcId="{18E2A4E4-BCC3-450A-A737-AEA604739ACD}" destId="{C6B63664-526F-4CDF-9ED5-435D2C2474D2}" srcOrd="0" destOrd="0" presId="urn:microsoft.com/office/officeart/2005/8/layout/process5"/>
    <dgm:cxn modelId="{79E276EE-5F2A-49A8-A6D1-BD04A9F3B799}" type="presParOf" srcId="{17B7D7E6-8FC3-4565-9CD7-7DDCF86C155B}" destId="{1476626A-3C05-4FAB-B0FD-1F92F419F761}" srcOrd="6" destOrd="0" presId="urn:microsoft.com/office/officeart/2005/8/layout/process5"/>
    <dgm:cxn modelId="{F87F6249-6929-4A25-A380-D2F59F8D1898}" type="presParOf" srcId="{17B7D7E6-8FC3-4565-9CD7-7DDCF86C155B}" destId="{B91EFEDC-4C8B-41FF-AFCD-343CFFF83917}" srcOrd="7" destOrd="0" presId="urn:microsoft.com/office/officeart/2005/8/layout/process5"/>
    <dgm:cxn modelId="{D4E5E617-5693-4EAD-AF06-756D765E1226}" type="presParOf" srcId="{B91EFEDC-4C8B-41FF-AFCD-343CFFF83917}" destId="{482EDB50-5CB4-4BF0-B9CF-8BC317ACFBF8}" srcOrd="0" destOrd="0" presId="urn:microsoft.com/office/officeart/2005/8/layout/process5"/>
    <dgm:cxn modelId="{37FA0C3D-4554-400E-9100-FFCF96148C04}" type="presParOf" srcId="{17B7D7E6-8FC3-4565-9CD7-7DDCF86C155B}" destId="{32DDCC83-DDD5-4B84-A31D-503584B9C7F6}" srcOrd="8" destOrd="0" presId="urn:microsoft.com/office/officeart/2005/8/layout/process5"/>
    <dgm:cxn modelId="{DE1CECCC-A42C-45E9-95F3-EF8B042083D0}" type="presParOf" srcId="{17B7D7E6-8FC3-4565-9CD7-7DDCF86C155B}" destId="{729F8951-6F81-4616-BDFD-551616E1CF80}" srcOrd="9" destOrd="0" presId="urn:microsoft.com/office/officeart/2005/8/layout/process5"/>
    <dgm:cxn modelId="{4477B16A-2DD4-49D1-BD74-E19F89547A43}" type="presParOf" srcId="{729F8951-6F81-4616-BDFD-551616E1CF80}" destId="{77F6E1C0-7EED-4AE1-950C-B1AAD001F1E0}" srcOrd="0" destOrd="0" presId="urn:microsoft.com/office/officeart/2005/8/layout/process5"/>
    <dgm:cxn modelId="{D091EB5B-3581-4942-985A-6C5AF5E5A53D}" type="presParOf" srcId="{17B7D7E6-8FC3-4565-9CD7-7DDCF86C155B}" destId="{7AD33EC4-F1B3-451F-A2C0-582252E7500A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7E9B4-A601-462B-846F-7205AC7D822D}">
      <dsp:nvSpPr>
        <dsp:cNvPr id="0" name=""/>
        <dsp:cNvSpPr/>
      </dsp:nvSpPr>
      <dsp:spPr>
        <a:xfrm>
          <a:off x="6464" y="905921"/>
          <a:ext cx="1932026" cy="11592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Collect Data</a:t>
          </a:r>
        </a:p>
      </dsp:txBody>
      <dsp:txXfrm>
        <a:off x="40416" y="939873"/>
        <a:ext cx="1864122" cy="1091311"/>
      </dsp:txXfrm>
    </dsp:sp>
    <dsp:sp modelId="{4FC5986F-518A-4986-BEC1-ED747D9542AC}">
      <dsp:nvSpPr>
        <dsp:cNvPr id="0" name=""/>
        <dsp:cNvSpPr/>
      </dsp:nvSpPr>
      <dsp:spPr>
        <a:xfrm>
          <a:off x="2108508" y="1245958"/>
          <a:ext cx="409589" cy="479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>
        <a:off x="2108508" y="1341786"/>
        <a:ext cx="286712" cy="287486"/>
      </dsp:txXfrm>
    </dsp:sp>
    <dsp:sp modelId="{02CA3E44-0B13-449A-905E-4247A2F0E017}">
      <dsp:nvSpPr>
        <dsp:cNvPr id="0" name=""/>
        <dsp:cNvSpPr/>
      </dsp:nvSpPr>
      <dsp:spPr>
        <a:xfrm>
          <a:off x="2711301" y="905921"/>
          <a:ext cx="1932026" cy="11592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Data Cleaning</a:t>
          </a:r>
        </a:p>
      </dsp:txBody>
      <dsp:txXfrm>
        <a:off x="2745253" y="939873"/>
        <a:ext cx="1864122" cy="1091311"/>
      </dsp:txXfrm>
    </dsp:sp>
    <dsp:sp modelId="{9951CA6A-8ACE-4E72-AA9D-F91E859E3267}">
      <dsp:nvSpPr>
        <dsp:cNvPr id="0" name=""/>
        <dsp:cNvSpPr/>
      </dsp:nvSpPr>
      <dsp:spPr>
        <a:xfrm>
          <a:off x="4813346" y="1245958"/>
          <a:ext cx="409589" cy="479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>
        <a:off x="4813346" y="1341786"/>
        <a:ext cx="286712" cy="287486"/>
      </dsp:txXfrm>
    </dsp:sp>
    <dsp:sp modelId="{C8BC85DD-E4D0-47D7-A351-5791720C3474}">
      <dsp:nvSpPr>
        <dsp:cNvPr id="0" name=""/>
        <dsp:cNvSpPr/>
      </dsp:nvSpPr>
      <dsp:spPr>
        <a:xfrm>
          <a:off x="5416138" y="905921"/>
          <a:ext cx="1932026" cy="115921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Data Analysis</a:t>
          </a:r>
        </a:p>
      </dsp:txBody>
      <dsp:txXfrm>
        <a:off x="5450090" y="939873"/>
        <a:ext cx="1864122" cy="1091311"/>
      </dsp:txXfrm>
    </dsp:sp>
    <dsp:sp modelId="{18E2A4E4-BCC3-450A-A737-AEA604739ACD}">
      <dsp:nvSpPr>
        <dsp:cNvPr id="0" name=""/>
        <dsp:cNvSpPr/>
      </dsp:nvSpPr>
      <dsp:spPr>
        <a:xfrm rot="5400000">
          <a:off x="6177356" y="2200379"/>
          <a:ext cx="409589" cy="479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 rot="-5400000">
        <a:off x="6238408" y="2235156"/>
        <a:ext cx="287486" cy="286712"/>
      </dsp:txXfrm>
    </dsp:sp>
    <dsp:sp modelId="{1476626A-3C05-4FAB-B0FD-1F92F419F761}">
      <dsp:nvSpPr>
        <dsp:cNvPr id="0" name=""/>
        <dsp:cNvSpPr/>
      </dsp:nvSpPr>
      <dsp:spPr>
        <a:xfrm>
          <a:off x="5416138" y="2837948"/>
          <a:ext cx="1932026" cy="11592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Feature Engineering</a:t>
          </a:r>
        </a:p>
      </dsp:txBody>
      <dsp:txXfrm>
        <a:off x="5450090" y="2871900"/>
        <a:ext cx="1864122" cy="1091311"/>
      </dsp:txXfrm>
    </dsp:sp>
    <dsp:sp modelId="{B91EFEDC-4C8B-41FF-AFCD-343CFFF83917}">
      <dsp:nvSpPr>
        <dsp:cNvPr id="0" name=""/>
        <dsp:cNvSpPr/>
      </dsp:nvSpPr>
      <dsp:spPr>
        <a:xfrm rot="10800000">
          <a:off x="4836530" y="3177984"/>
          <a:ext cx="409589" cy="479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 rot="10800000">
        <a:off x="4959407" y="3273812"/>
        <a:ext cx="286712" cy="287486"/>
      </dsp:txXfrm>
    </dsp:sp>
    <dsp:sp modelId="{32DDCC83-DDD5-4B84-A31D-503584B9C7F6}">
      <dsp:nvSpPr>
        <dsp:cNvPr id="0" name=""/>
        <dsp:cNvSpPr/>
      </dsp:nvSpPr>
      <dsp:spPr>
        <a:xfrm>
          <a:off x="2711301" y="2837948"/>
          <a:ext cx="1932026" cy="11592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Build ML Model</a:t>
          </a:r>
        </a:p>
      </dsp:txBody>
      <dsp:txXfrm>
        <a:off x="2745253" y="2871900"/>
        <a:ext cx="1864122" cy="1091311"/>
      </dsp:txXfrm>
    </dsp:sp>
    <dsp:sp modelId="{729F8951-6F81-4616-BDFD-551616E1CF80}">
      <dsp:nvSpPr>
        <dsp:cNvPr id="0" name=""/>
        <dsp:cNvSpPr/>
      </dsp:nvSpPr>
      <dsp:spPr>
        <a:xfrm rot="10800000">
          <a:off x="2131693" y="3177984"/>
          <a:ext cx="409589" cy="479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 rot="10800000">
        <a:off x="2254570" y="3273812"/>
        <a:ext cx="286712" cy="287486"/>
      </dsp:txXfrm>
    </dsp:sp>
    <dsp:sp modelId="{7AD33EC4-F1B3-451F-A2C0-582252E7500A}">
      <dsp:nvSpPr>
        <dsp:cNvPr id="0" name=""/>
        <dsp:cNvSpPr/>
      </dsp:nvSpPr>
      <dsp:spPr>
        <a:xfrm>
          <a:off x="6464" y="2837948"/>
          <a:ext cx="1932026" cy="11592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Data Presentation</a:t>
          </a:r>
        </a:p>
      </dsp:txBody>
      <dsp:txXfrm>
        <a:off x="40416" y="2871900"/>
        <a:ext cx="1864122" cy="1091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9616D-B6A0-4B0F-B2F4-2EFF4CA53892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3587F-7CC4-402C-AB6B-9AA47EB7A4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191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6806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7555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0210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7480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5913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6028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4838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0182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7911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0671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10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003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799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24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7221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78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5484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405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587F-7CC4-402C-AB6B-9AA47EB7A4C6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70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B7D-49E8-441F-ADAB-64E2C62F0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D415C-2818-4243-963C-BFDE68E1C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5625F-2AAC-4887-A6AF-3BF9D334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6C027-D626-4A7B-93C4-FCD1F3F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E8B8C-A2B3-4C31-98D6-85A01658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8432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6A5A-2F88-41E7-909D-63A8E1CA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29AF4-121B-4E49-90C6-3652C04B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90E5-9E15-4AF3-ACD9-587C01A44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54B92-2E4E-4E78-B38E-7F87B7F79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9EAE9-C38A-49B6-BBA2-2AF125A7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6507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E399B1-5FE5-4395-BAE7-C9319A31B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715A6-BDB1-485E-9613-77AC1A1A9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477AF-FED0-426B-9296-37AC88C71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63741-58B5-4A22-87AB-78A97157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A3FF3-5C8F-4F12-9BF1-C1F8ED64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75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CCE9-9EA8-4905-ACE3-726DED351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AF662-A0D4-48C2-AB6B-DE8240C90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EFECF-0124-4BDB-ABFB-92EF20E6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2ADA5-56CA-4765-B72A-176C99EE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8041C-C00C-4BE3-AB3E-FFC417D8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6234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2237-9B08-4F72-8416-0E0E892E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39335-51DB-45AB-87DC-F1532957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159FE-ABCF-4454-A80A-76819613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2BA1D-30CE-4D69-BE35-E1366C888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591F-4B05-4458-BDDB-A8BBE7D3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7983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FA96-16B9-4D6D-AD49-0E7E1225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DF954-B109-4364-9C96-1663CD5B7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84FE9-7CC4-4E46-AA42-F16D0447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AA21A-A224-4C7A-939A-3B594EC75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628EF-18C6-4594-8063-AE4DE762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7146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B17FD-6D50-4677-AF40-12B38685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6CF9-77F7-45CC-B3C6-2A58635FF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76D19-883F-45CC-AA11-3945F6E73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70915-4FAD-4632-81F4-7AC1D0313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E07D2-A234-4608-BD84-028D6D9A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B1507-CEB1-42D8-838C-82DFD185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2335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7F5A-D871-43CC-AFAA-7359C21C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4AFE8-3962-434C-99CC-DA08C70C1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05C92-4176-48F7-B590-C4795261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9A36-16D6-47F4-9989-B70BAE8CC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0B57F-0D56-46B9-9AB4-85120C715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2A965C-9B5A-46C6-AEF7-0A5414A95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C251E-536C-449D-890F-9D17A064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61A02-C166-49C9-B67E-043E6B27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2178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7DE7-108D-4BE7-AF58-AD8462C5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2A58B-12F1-48DA-A59B-18977592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7FB0A-87FD-43C4-9B0F-8F6219426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5219E-2937-4B45-ADED-B8635102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41995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241C4B-8AF6-4770-B211-E468299F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81F12-9EF4-4CB8-987B-F163F056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A22D3-636F-4A4E-AB8F-DA208ABD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0367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C5AF-6CEF-4F4B-BCFE-7D2D9B98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FCC6-E5AF-4902-B882-C8EEBBD47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A77CE-175E-4894-9C58-78F8FA292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B2EEE-108F-412F-82B3-1B0F61EFF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325C7-C437-4400-AC45-3923FA39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B3FE8-AE3A-4DCC-B3E4-0BB79669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5064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2EE1-C3C0-407F-B188-A056E741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EAE7-DF35-4C64-B417-9280DE832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10187-D2D9-4E4D-A653-97394878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ADA40-C6AA-4055-8CB7-00D5E140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D8CB6-DC42-48F8-BB31-4C43B00F4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567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D20E-CF58-4B06-AD9C-2745C335B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18D1C7-FE58-4589-A5F7-7D7905C2B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2A871-609F-4853-8D4B-7292B4C2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78939-0A46-4930-BFC9-3F74A7FD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73469-BE38-4A25-8023-6D92982C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969A3-41F0-4A73-8989-632E3225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7209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0AF9-B607-4790-B266-1314B5B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7BADD-FACF-44A7-92F2-FE954468E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21BB6-5027-46F3-AFA6-990D2212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C9C11-E888-45C6-9A5C-341CEA1ED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2AA30-D6A4-43C1-B15E-E6E1968F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7977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88A5A1-00B4-42E9-ACDA-490D485A7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756CD-B704-4C1D-8E26-C5EA38C5D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05B1-A4B2-4DE4-A7CC-EEDD7FA2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4F61B-D02A-4FC7-A820-3417F3684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9A525-334A-4A15-90EC-B68545FC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298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9FA4-7E7B-412C-8058-4781E9E2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82D41-A65E-4958-A966-74A13E98F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F8E45-798B-422D-AF42-604A00275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617E2-EE6D-40E7-93E5-D907A532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CC14A-0FAB-42BE-8775-D29FBE63A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654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00403-4777-4492-8E68-255377DA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D6ECE-AF4A-45ED-A6F7-4DE66CF9E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7D58A-D032-4F93-BF35-E03EAC476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ED83A-65BB-4484-A90F-80ED9B23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5641C-CFE5-4FCB-BF23-9C056643F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3DBC0-93E9-4655-8814-B8C275FF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076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7F17-B0D4-4AD9-83AF-A1A3E6D7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DF79C-5A60-49C8-B5E3-E96FBF0DF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B63B5-6D26-4D36-BDA3-53A2D552E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6E2A2-5A49-431F-A54F-F08465A25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B645D-7BB7-4BAA-9D02-6F6023D40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B7360-8D7B-4D4D-9BF2-3B6C4B4A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3B8794-E585-4226-8A8F-80AF1130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1D559-0D7A-4B8E-A057-BBD35ED3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474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44BC-D89F-4BA0-9501-14B025E0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9AB85-4997-4AA1-AC72-A71B74BA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97DFD-AB3B-42FB-A0E2-AECC74D8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FD353-6018-4637-B4D0-A2AC949C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3738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50053-F2DC-46CA-BD82-7F489F27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0221A4-7536-43E1-91A8-31E753AEF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196A3-4789-460C-9781-B0C6E11E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3464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B4E5-2021-48BD-9591-5C122E2F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84409-9847-4EAF-8694-CD4F4ED3C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25C89-77B7-4465-8B0D-D899AA202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6C486-4DC2-4463-B480-B11F556C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D9EC8-6B86-40F9-A134-29250DEB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BD124-E05A-4D5C-A2AE-CC57CB35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063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0893-F98E-406A-A06D-7502AB90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B83F1-787B-49BD-861D-600D64D27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1343D-8A7B-4EB1-80BF-EE52B2158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C9E50-7643-44D1-B754-46D0C1BE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24DA0-7728-4A71-9ACB-E7EAFFF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DFBE5-1389-4064-AEF2-DD747B1C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426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EDF01-A7C5-451D-A68D-CC7E1664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DB72F-626E-4CD0-BE38-D0DDEE9A1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22106-B862-4122-8606-71AAC2314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E630B-6F07-4594-82C0-4B69DFB2ACF9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8B92A-BCF6-49D6-9C82-C417CFDFE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86DD-2F51-49F7-835F-BA9DB3A92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4AD19-6B05-484D-8CF8-AED230B3CD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173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B3CAF-0A3B-4675-9E44-AF1A35E7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0EE91-196E-4C0D-B5E1-24CA0A217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5CB3-7E65-49A0-BD15-B2948FBA0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68952-68D3-4AC1-B459-545F5CEA52AE}" type="datetimeFigureOut">
              <a:rPr lang="en-SG" smtClean="0"/>
              <a:t>15/01/2022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1550A-2728-4F6B-BA15-DDAFDEACD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2EA79-A550-44CE-9BC6-5BC3BFED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4E24-F56C-4CA5-A06A-AA2B66BE48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908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usant4learning/holiday-package-purchase-predic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7593E-D8DF-42CF-9676-AA9CD48F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156" y="976658"/>
            <a:ext cx="7023688" cy="4904683"/>
          </a:xfr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57200" lvl="1" indent="0" algn="ctr">
              <a:buNone/>
            </a:pPr>
            <a:endParaRPr lang="en-SG" sz="3000" dirty="0">
              <a:solidFill>
                <a:schemeClr val="bg1"/>
              </a:solidFill>
            </a:endParaRP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TEE Liang Yuan</a:t>
            </a:r>
          </a:p>
          <a:p>
            <a:pPr marL="457200" lvl="1" indent="0" algn="ctr">
              <a:buNone/>
            </a:pPr>
            <a:endParaRPr lang="en-SG" sz="3000" dirty="0">
              <a:solidFill>
                <a:schemeClr val="bg1"/>
              </a:solidFill>
            </a:endParaRPr>
          </a:p>
          <a:p>
            <a:pPr marL="457200" lvl="1" indent="0" algn="ctr">
              <a:buNone/>
            </a:pPr>
            <a:endParaRPr lang="en-SG" sz="3000" dirty="0">
              <a:solidFill>
                <a:schemeClr val="bg1"/>
              </a:solidFill>
            </a:endParaRP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Mechanical Engineer</a:t>
            </a:r>
          </a:p>
          <a:p>
            <a:pPr marL="457200" lvl="1" indent="0" algn="ctr">
              <a:buNone/>
            </a:pPr>
            <a:endParaRPr lang="en-SG" sz="3000" dirty="0">
              <a:solidFill>
                <a:schemeClr val="bg1"/>
              </a:solidFill>
            </a:endParaRPr>
          </a:p>
          <a:p>
            <a:pPr marL="457200" lvl="1" indent="0" algn="ctr">
              <a:buNone/>
            </a:pPr>
            <a:endParaRPr lang="en-SG" sz="3000" dirty="0">
              <a:solidFill>
                <a:schemeClr val="bg1"/>
              </a:solidFill>
            </a:endParaRP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Data Science Student</a:t>
            </a: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IOD Cohort July 2021</a:t>
            </a:r>
          </a:p>
          <a:p>
            <a:pPr marL="457200" lvl="1" indent="0" algn="ctr">
              <a:buNone/>
            </a:pPr>
            <a:endParaRPr lang="en-SG" sz="3000" dirty="0">
              <a:solidFill>
                <a:schemeClr val="bg1"/>
              </a:solidFill>
            </a:endParaRPr>
          </a:p>
          <a:p>
            <a:pPr marL="457200" lvl="1" indent="0" algn="ctr">
              <a:buNone/>
            </a:pPr>
            <a:endParaRPr lang="en-SG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8C5D-C3C1-4DEA-AC8C-B65662DB9451}"/>
              </a:ext>
            </a:extLst>
          </p:cNvPr>
          <p:cNvSpPr txBox="1">
            <a:spLocks/>
          </p:cNvSpPr>
          <p:nvPr/>
        </p:nvSpPr>
        <p:spPr>
          <a:xfrm>
            <a:off x="1136418" y="558696"/>
            <a:ext cx="9919162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b="1" dirty="0">
                <a:solidFill>
                  <a:srgbClr val="FFFF00"/>
                </a:solidFill>
                <a:latin typeface="Modern Love" panose="04090805081005020601" pitchFamily="82" charset="0"/>
              </a:rPr>
              <a:t>Correlation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2F243-55E1-4B64-8E98-555CB090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04" y="1382062"/>
            <a:ext cx="7609391" cy="5006634"/>
          </a:xfrm>
          <a:prstGeom prst="rect">
            <a:avLst/>
          </a:prstGeom>
          <a:ln w="38100">
            <a:solidFill>
              <a:schemeClr val="bg1"/>
            </a:solidFill>
            <a:prstDash val="dash"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E8F5B3-0E33-41B8-A534-38E2F00D8635}"/>
              </a:ext>
            </a:extLst>
          </p:cNvPr>
          <p:cNvSpPr/>
          <p:nvPr/>
        </p:nvSpPr>
        <p:spPr>
          <a:xfrm>
            <a:off x="3032567" y="4803494"/>
            <a:ext cx="1342663" cy="37039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05AB1-B69E-4985-9E73-2A53CC937493}"/>
              </a:ext>
            </a:extLst>
          </p:cNvPr>
          <p:cNvSpPr/>
          <p:nvPr/>
        </p:nvSpPr>
        <p:spPr>
          <a:xfrm>
            <a:off x="3032566" y="3700184"/>
            <a:ext cx="1342663" cy="22363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F3C652-C8F0-431A-A07F-555C63F6FFB8}"/>
              </a:ext>
            </a:extLst>
          </p:cNvPr>
          <p:cNvSpPr/>
          <p:nvPr/>
        </p:nvSpPr>
        <p:spPr>
          <a:xfrm>
            <a:off x="3032565" y="3339578"/>
            <a:ext cx="1342663" cy="22363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320FDC-DFE0-4965-AA79-A4965783CAD9}"/>
              </a:ext>
            </a:extLst>
          </p:cNvPr>
          <p:cNvSpPr/>
          <p:nvPr/>
        </p:nvSpPr>
        <p:spPr>
          <a:xfrm>
            <a:off x="3032565" y="2970022"/>
            <a:ext cx="1342663" cy="22363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03E9D4-DD2A-4995-8DB5-ABB2A058D7E5}"/>
              </a:ext>
            </a:extLst>
          </p:cNvPr>
          <p:cNvSpPr/>
          <p:nvPr/>
        </p:nvSpPr>
        <p:spPr>
          <a:xfrm>
            <a:off x="4386804" y="1324187"/>
            <a:ext cx="299069" cy="390756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97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8C5D-C3C1-4DEA-AC8C-B65662DB9451}"/>
              </a:ext>
            </a:extLst>
          </p:cNvPr>
          <p:cNvSpPr txBox="1">
            <a:spLocks/>
          </p:cNvSpPr>
          <p:nvPr/>
        </p:nvSpPr>
        <p:spPr>
          <a:xfrm>
            <a:off x="1136418" y="558696"/>
            <a:ext cx="9919162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b="1" dirty="0">
                <a:solidFill>
                  <a:srgbClr val="FFFF00"/>
                </a:solidFill>
                <a:latin typeface="Modern Love" panose="04090805081005020601" pitchFamily="82" charset="0"/>
              </a:rPr>
              <a:t>Age Group | Income Group | Passport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F4EC7-8EC7-462E-BED7-E981810AC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315" y="1839430"/>
            <a:ext cx="3407101" cy="3179140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4805C-B127-4104-BEEC-2F7112910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2023" y="1839430"/>
            <a:ext cx="3406221" cy="3179140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46B400-1FB9-4F2E-B377-F884979AA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728" y="1839430"/>
            <a:ext cx="3426543" cy="3179140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5EAE9D-D76D-4665-886C-FA299C74731D}"/>
              </a:ext>
            </a:extLst>
          </p:cNvPr>
          <p:cNvSpPr/>
          <p:nvPr/>
        </p:nvSpPr>
        <p:spPr>
          <a:xfrm>
            <a:off x="1078738" y="3730335"/>
            <a:ext cx="635762" cy="1212005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55AE55-8A88-41E9-B68F-D6A816397F0D}"/>
              </a:ext>
            </a:extLst>
          </p:cNvPr>
          <p:cNvSpPr/>
          <p:nvPr/>
        </p:nvSpPr>
        <p:spPr>
          <a:xfrm>
            <a:off x="9999911" y="3855026"/>
            <a:ext cx="1305398" cy="107680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D4A7C4-03DA-4B1E-B028-B80F31C74077}"/>
              </a:ext>
            </a:extLst>
          </p:cNvPr>
          <p:cNvSpPr/>
          <p:nvPr/>
        </p:nvSpPr>
        <p:spPr>
          <a:xfrm>
            <a:off x="4762611" y="3938155"/>
            <a:ext cx="962779" cy="993673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8615D114-5531-4223-B381-452843CB4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65926"/>
              </p:ext>
            </p:extLst>
          </p:nvPr>
        </p:nvGraphicFramePr>
        <p:xfrm>
          <a:off x="757212" y="5288384"/>
          <a:ext cx="3407101" cy="94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1697">
                  <a:extLst>
                    <a:ext uri="{9D8B030D-6E8A-4147-A177-3AD203B41FA5}">
                      <a16:colId xmlns:a16="http://schemas.microsoft.com/office/drawing/2014/main" val="1182013635"/>
                    </a:ext>
                  </a:extLst>
                </a:gridCol>
                <a:gridCol w="1101697">
                  <a:extLst>
                    <a:ext uri="{9D8B030D-6E8A-4147-A177-3AD203B41FA5}">
                      <a16:colId xmlns:a16="http://schemas.microsoft.com/office/drawing/2014/main" val="1199360323"/>
                    </a:ext>
                  </a:extLst>
                </a:gridCol>
                <a:gridCol w="1203707">
                  <a:extLst>
                    <a:ext uri="{9D8B030D-6E8A-4147-A177-3AD203B41FA5}">
                      <a16:colId xmlns:a16="http://schemas.microsoft.com/office/drawing/2014/main" val="464690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Age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Product Taken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5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Below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17576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88F4F603-6B38-4F6A-ABEA-0C4EB7AD4E84}"/>
              </a:ext>
            </a:extLst>
          </p:cNvPr>
          <p:cNvGraphicFramePr>
            <a:graphicFrameLocks noGrp="1"/>
          </p:cNvGraphicFramePr>
          <p:nvPr/>
        </p:nvGraphicFramePr>
        <p:xfrm>
          <a:off x="4402170" y="5254343"/>
          <a:ext cx="3407101" cy="94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1697">
                  <a:extLst>
                    <a:ext uri="{9D8B030D-6E8A-4147-A177-3AD203B41FA5}">
                      <a16:colId xmlns:a16="http://schemas.microsoft.com/office/drawing/2014/main" val="1182013635"/>
                    </a:ext>
                  </a:extLst>
                </a:gridCol>
                <a:gridCol w="1101697">
                  <a:extLst>
                    <a:ext uri="{9D8B030D-6E8A-4147-A177-3AD203B41FA5}">
                      <a16:colId xmlns:a16="http://schemas.microsoft.com/office/drawing/2014/main" val="1199360323"/>
                    </a:ext>
                  </a:extLst>
                </a:gridCol>
                <a:gridCol w="1203707">
                  <a:extLst>
                    <a:ext uri="{9D8B030D-6E8A-4147-A177-3AD203B41FA5}">
                      <a16:colId xmlns:a16="http://schemas.microsoft.com/office/drawing/2014/main" val="464690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Income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Product Taken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5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10k~20k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17576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D0D2AE5E-356B-440C-B67F-2D8680B7A01E}"/>
              </a:ext>
            </a:extLst>
          </p:cNvPr>
          <p:cNvGraphicFramePr>
            <a:graphicFrameLocks noGrp="1"/>
          </p:cNvGraphicFramePr>
          <p:nvPr/>
        </p:nvGraphicFramePr>
        <p:xfrm>
          <a:off x="8027686" y="5254342"/>
          <a:ext cx="3407101" cy="94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8171">
                  <a:extLst>
                    <a:ext uri="{9D8B030D-6E8A-4147-A177-3AD203B41FA5}">
                      <a16:colId xmlns:a16="http://schemas.microsoft.com/office/drawing/2014/main" val="1182013635"/>
                    </a:ext>
                  </a:extLst>
                </a:gridCol>
                <a:gridCol w="1778930">
                  <a:extLst>
                    <a:ext uri="{9D8B030D-6E8A-4147-A177-3AD203B41FA5}">
                      <a16:colId xmlns:a16="http://schemas.microsoft.com/office/drawing/2014/main" val="464690982"/>
                    </a:ext>
                  </a:extLst>
                </a:gridCol>
              </a:tblGrid>
              <a:tr h="474980"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Passport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Product Taken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51989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492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17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66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D9EB17-6A60-4D70-BAD7-9D5A076172AD}"/>
              </a:ext>
            </a:extLst>
          </p:cNvPr>
          <p:cNvGrpSpPr/>
          <p:nvPr/>
        </p:nvGrpSpPr>
        <p:grpSpPr>
          <a:xfrm>
            <a:off x="2076927" y="1839430"/>
            <a:ext cx="8011737" cy="3179140"/>
            <a:chOff x="1305030" y="1839430"/>
            <a:chExt cx="8011737" cy="31791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2F4EC7-8EC7-462E-BED7-E981810AC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5030" y="1839430"/>
              <a:ext cx="3425108" cy="3179140"/>
            </a:xfrm>
            <a:prstGeom prst="rect">
              <a:avLst/>
            </a:prstGeom>
            <a:ln w="28575">
              <a:solidFill>
                <a:schemeClr val="bg1"/>
              </a:solidFill>
              <a:prstDash val="dash"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46B400-1FB9-4F2E-B377-F884979AA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30160" y="1839430"/>
              <a:ext cx="3386607" cy="3179140"/>
            </a:xfrm>
            <a:prstGeom prst="rect">
              <a:avLst/>
            </a:prstGeom>
            <a:ln w="28575">
              <a:solidFill>
                <a:schemeClr val="bg1"/>
              </a:solidFill>
              <a:prstDash val="dash"/>
            </a:ln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35EAE9D-D76D-4665-886C-FA299C74731D}"/>
              </a:ext>
            </a:extLst>
          </p:cNvPr>
          <p:cNvSpPr/>
          <p:nvPr/>
        </p:nvSpPr>
        <p:spPr>
          <a:xfrm>
            <a:off x="7094815" y="3831219"/>
            <a:ext cx="648648" cy="1119713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3810EE-0C15-4011-A3D3-DDA94ECDE7F9}"/>
              </a:ext>
            </a:extLst>
          </p:cNvPr>
          <p:cNvSpPr txBox="1">
            <a:spLocks/>
          </p:cNvSpPr>
          <p:nvPr/>
        </p:nvSpPr>
        <p:spPr>
          <a:xfrm>
            <a:off x="1136418" y="558696"/>
            <a:ext cx="9919162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b="1" dirty="0">
                <a:solidFill>
                  <a:srgbClr val="FFFF00"/>
                </a:solidFill>
                <a:latin typeface="Modern Love" panose="04090805081005020601" pitchFamily="82" charset="0"/>
              </a:rPr>
              <a:t>Product | N of Person Visit </a:t>
            </a: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8AC6D168-6B47-474A-ACA3-A5671325F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24214"/>
              </p:ext>
            </p:extLst>
          </p:nvPr>
        </p:nvGraphicFramePr>
        <p:xfrm>
          <a:off x="6675651" y="5349344"/>
          <a:ext cx="3407101" cy="94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8171">
                  <a:extLst>
                    <a:ext uri="{9D8B030D-6E8A-4147-A177-3AD203B41FA5}">
                      <a16:colId xmlns:a16="http://schemas.microsoft.com/office/drawing/2014/main" val="1182013635"/>
                    </a:ext>
                  </a:extLst>
                </a:gridCol>
                <a:gridCol w="1778930">
                  <a:extLst>
                    <a:ext uri="{9D8B030D-6E8A-4147-A177-3AD203B41FA5}">
                      <a16:colId xmlns:a16="http://schemas.microsoft.com/office/drawing/2014/main" val="464690982"/>
                    </a:ext>
                  </a:extLst>
                </a:gridCol>
              </a:tblGrid>
              <a:tr h="474980"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Marital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Product Taken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51989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17576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74F90AB8-F3CA-4C5B-86E6-0A93166A4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041234"/>
              </p:ext>
            </p:extLst>
          </p:nvPr>
        </p:nvGraphicFramePr>
        <p:xfrm>
          <a:off x="2109249" y="5349343"/>
          <a:ext cx="3407101" cy="10541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8171">
                  <a:extLst>
                    <a:ext uri="{9D8B030D-6E8A-4147-A177-3AD203B41FA5}">
                      <a16:colId xmlns:a16="http://schemas.microsoft.com/office/drawing/2014/main" val="1182013635"/>
                    </a:ext>
                  </a:extLst>
                </a:gridCol>
                <a:gridCol w="1778930">
                  <a:extLst>
                    <a:ext uri="{9D8B030D-6E8A-4147-A177-3AD203B41FA5}">
                      <a16:colId xmlns:a16="http://schemas.microsoft.com/office/drawing/2014/main" val="464690982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Package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Product Taken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51989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1757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E792CE5-2CAF-41CB-B7BC-6A8DEC2E54DA}"/>
              </a:ext>
            </a:extLst>
          </p:cNvPr>
          <p:cNvSpPr/>
          <p:nvPr/>
        </p:nvSpPr>
        <p:spPr>
          <a:xfrm>
            <a:off x="3022452" y="2395959"/>
            <a:ext cx="579204" cy="255497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2219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16F5AC-0B9C-4BF6-B8F2-DAD05D257C7A}"/>
              </a:ext>
            </a:extLst>
          </p:cNvPr>
          <p:cNvSpPr txBox="1">
            <a:spLocks/>
          </p:cNvSpPr>
          <p:nvPr/>
        </p:nvSpPr>
        <p:spPr>
          <a:xfrm>
            <a:off x="3246120" y="549138"/>
            <a:ext cx="5699760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b="1" dirty="0">
                <a:solidFill>
                  <a:srgbClr val="FFFF00"/>
                </a:solidFill>
                <a:latin typeface="Modern Love" panose="04090805081005020601" pitchFamily="82" charset="0"/>
              </a:rPr>
              <a:t>Suggestion For P1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EDEF802-9860-4D99-9030-4DE612217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063793"/>
              </p:ext>
            </p:extLst>
          </p:nvPr>
        </p:nvGraphicFramePr>
        <p:xfrm>
          <a:off x="3008774" y="1845435"/>
          <a:ext cx="6174451" cy="32918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148958">
                  <a:extLst>
                    <a:ext uri="{9D8B030D-6E8A-4147-A177-3AD203B41FA5}">
                      <a16:colId xmlns:a16="http://schemas.microsoft.com/office/drawing/2014/main" val="3035164155"/>
                    </a:ext>
                  </a:extLst>
                </a:gridCol>
                <a:gridCol w="3025493">
                  <a:extLst>
                    <a:ext uri="{9D8B030D-6E8A-4147-A177-3AD203B41FA5}">
                      <a16:colId xmlns:a16="http://schemas.microsoft.com/office/drawing/2014/main" val="3523318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Columns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884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Age Group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C00000"/>
                          </a:solidFill>
                        </a:rPr>
                        <a:t>Below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272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Income Group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C00000"/>
                          </a:solidFill>
                        </a:rPr>
                        <a:t>10k ~ 20k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462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Passport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C00000"/>
                          </a:solidFill>
                        </a:rPr>
                        <a:t>Passport Holder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3396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Marital Status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C00000"/>
                          </a:solidFill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527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Package / Price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C00000"/>
                          </a:solidFill>
                        </a:rPr>
                        <a:t>Basic /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1543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085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8C5D-C3C1-4DEA-AC8C-B65662DB9451}"/>
              </a:ext>
            </a:extLst>
          </p:cNvPr>
          <p:cNvSpPr txBox="1">
            <a:spLocks/>
          </p:cNvSpPr>
          <p:nvPr/>
        </p:nvSpPr>
        <p:spPr>
          <a:xfrm>
            <a:off x="2453559" y="2561589"/>
            <a:ext cx="7284881" cy="173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SG" sz="4000" dirty="0">
                <a:solidFill>
                  <a:srgbClr val="C00000"/>
                </a:solidFill>
              </a:rPr>
              <a:t>P2.</a:t>
            </a:r>
            <a:r>
              <a:rPr lang="en-SG" sz="4000" dirty="0">
                <a:solidFill>
                  <a:schemeClr val="bg1"/>
                </a:solidFill>
              </a:rPr>
              <a:t> Will the sales increase if we engaged to the target customer group?</a:t>
            </a:r>
          </a:p>
        </p:txBody>
      </p:sp>
    </p:spTree>
    <p:extLst>
      <p:ext uri="{BB962C8B-B14F-4D97-AF65-F5344CB8AC3E}">
        <p14:creationId xmlns:p14="http://schemas.microsoft.com/office/powerpoint/2010/main" val="3472456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8C5D-C3C1-4DEA-AC8C-B65662DB9451}"/>
              </a:ext>
            </a:extLst>
          </p:cNvPr>
          <p:cNvSpPr txBox="1">
            <a:spLocks/>
          </p:cNvSpPr>
          <p:nvPr/>
        </p:nvSpPr>
        <p:spPr>
          <a:xfrm>
            <a:off x="3131779" y="2043429"/>
            <a:ext cx="5928441" cy="1797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 algn="ctr">
              <a:buAutoNum type="arabicPeriod"/>
            </a:pPr>
            <a:r>
              <a:rPr lang="en-SG" sz="4000" dirty="0">
                <a:solidFill>
                  <a:schemeClr val="bg1"/>
                </a:solidFill>
              </a:rPr>
              <a:t>Build ML Model</a:t>
            </a:r>
          </a:p>
          <a:p>
            <a:pPr marL="1200150" lvl="1" indent="-742950" algn="ctr">
              <a:buAutoNum type="arabicPeriod"/>
            </a:pPr>
            <a:endParaRPr lang="en-SG" sz="4000" dirty="0">
              <a:solidFill>
                <a:schemeClr val="bg1"/>
              </a:solidFill>
            </a:endParaRPr>
          </a:p>
          <a:p>
            <a:pPr marL="1200150" lvl="1" indent="-742950" algn="ctr">
              <a:buAutoNum type="arabicPeriod"/>
            </a:pPr>
            <a:endParaRPr lang="en-SG" sz="4000" dirty="0">
              <a:solidFill>
                <a:schemeClr val="bg1"/>
              </a:solidFill>
            </a:endParaRPr>
          </a:p>
          <a:p>
            <a:pPr marL="1200150" lvl="1" indent="-742950" algn="ctr">
              <a:buAutoNum type="arabicPeriod"/>
            </a:pPr>
            <a:r>
              <a:rPr lang="en-SG" sz="4000" dirty="0">
                <a:solidFill>
                  <a:schemeClr val="bg1"/>
                </a:solidFill>
              </a:rPr>
              <a:t>Perform A/B Testing</a:t>
            </a:r>
          </a:p>
        </p:txBody>
      </p:sp>
    </p:spTree>
    <p:extLst>
      <p:ext uri="{BB962C8B-B14F-4D97-AF65-F5344CB8AC3E}">
        <p14:creationId xmlns:p14="http://schemas.microsoft.com/office/powerpoint/2010/main" val="227763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80C5D2-6BCB-4F93-97C7-347A591B7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488275"/>
              </p:ext>
            </p:extLst>
          </p:nvPr>
        </p:nvGraphicFramePr>
        <p:xfrm>
          <a:off x="1548934" y="1440261"/>
          <a:ext cx="9094130" cy="1812020"/>
        </p:xfrm>
        <a:graphic>
          <a:graphicData uri="http://schemas.openxmlformats.org/drawingml/2006/table">
            <a:tbl>
              <a:tblPr/>
              <a:tblGrid>
                <a:gridCol w="620533">
                  <a:extLst>
                    <a:ext uri="{9D8B030D-6E8A-4147-A177-3AD203B41FA5}">
                      <a16:colId xmlns:a16="http://schemas.microsoft.com/office/drawing/2014/main" val="59877124"/>
                    </a:ext>
                  </a:extLst>
                </a:gridCol>
                <a:gridCol w="1384447">
                  <a:extLst>
                    <a:ext uri="{9D8B030D-6E8A-4147-A177-3AD203B41FA5}">
                      <a16:colId xmlns:a16="http://schemas.microsoft.com/office/drawing/2014/main" val="4099173446"/>
                    </a:ext>
                  </a:extLst>
                </a:gridCol>
                <a:gridCol w="1061438">
                  <a:extLst>
                    <a:ext uri="{9D8B030D-6E8A-4147-A177-3AD203B41FA5}">
                      <a16:colId xmlns:a16="http://schemas.microsoft.com/office/drawing/2014/main" val="1549267357"/>
                    </a:ext>
                  </a:extLst>
                </a:gridCol>
                <a:gridCol w="943542">
                  <a:extLst>
                    <a:ext uri="{9D8B030D-6E8A-4147-A177-3AD203B41FA5}">
                      <a16:colId xmlns:a16="http://schemas.microsoft.com/office/drawing/2014/main" val="385865729"/>
                    </a:ext>
                  </a:extLst>
                </a:gridCol>
                <a:gridCol w="1002490">
                  <a:extLst>
                    <a:ext uri="{9D8B030D-6E8A-4147-A177-3AD203B41FA5}">
                      <a16:colId xmlns:a16="http://schemas.microsoft.com/office/drawing/2014/main" val="3525704686"/>
                    </a:ext>
                  </a:extLst>
                </a:gridCol>
                <a:gridCol w="1002490">
                  <a:extLst>
                    <a:ext uri="{9D8B030D-6E8A-4147-A177-3AD203B41FA5}">
                      <a16:colId xmlns:a16="http://schemas.microsoft.com/office/drawing/2014/main" val="1218005598"/>
                    </a:ext>
                  </a:extLst>
                </a:gridCol>
                <a:gridCol w="1087416">
                  <a:extLst>
                    <a:ext uri="{9D8B030D-6E8A-4147-A177-3AD203B41FA5}">
                      <a16:colId xmlns:a16="http://schemas.microsoft.com/office/drawing/2014/main" val="2271227096"/>
                    </a:ext>
                  </a:extLst>
                </a:gridCol>
                <a:gridCol w="1192192">
                  <a:extLst>
                    <a:ext uri="{9D8B030D-6E8A-4147-A177-3AD203B41FA5}">
                      <a16:colId xmlns:a16="http://schemas.microsoft.com/office/drawing/2014/main" val="2127645063"/>
                    </a:ext>
                  </a:extLst>
                </a:gridCol>
                <a:gridCol w="799582">
                  <a:extLst>
                    <a:ext uri="{9D8B030D-6E8A-4147-A177-3AD203B41FA5}">
                      <a16:colId xmlns:a16="http://schemas.microsoft.com/office/drawing/2014/main" val="947180840"/>
                    </a:ext>
                  </a:extLst>
                </a:gridCol>
              </a:tblGrid>
              <a:tr h="5852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Age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Type of Contact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City Tier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Marital Status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Duration of Pitch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Gender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Number of Person Visit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Product Pitch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Passport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883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18-61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Self Enquiry, Company Invited 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SG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1, 2, 3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dirty="0">
                          <a:solidFill>
                            <a:schemeClr val="bg1"/>
                          </a:solidFill>
                          <a:latin typeface="+mn-lt"/>
                        </a:rPr>
                        <a:t>Single, Divorced, Married, Unmarried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5-127mins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1, 0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1-5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Basic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Standard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Deluxe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Super Deluxe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King</a:t>
                      </a:r>
                      <a:endParaRPr lang="en-SG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dirty="0">
                          <a:solidFill>
                            <a:schemeClr val="bg1"/>
                          </a:solidFill>
                          <a:latin typeface="+mn-lt"/>
                        </a:rPr>
                        <a:t>1, 0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22877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86732F-A40B-41E1-BF7B-0FB8D962DACC}"/>
              </a:ext>
            </a:extLst>
          </p:cNvPr>
          <p:cNvSpPr txBox="1">
            <a:spLocks/>
          </p:cNvSpPr>
          <p:nvPr/>
        </p:nvSpPr>
        <p:spPr>
          <a:xfrm>
            <a:off x="3246120" y="549138"/>
            <a:ext cx="5699760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dirty="0">
                <a:solidFill>
                  <a:srgbClr val="FFFF00"/>
                </a:solidFill>
                <a:latin typeface="Modern Love" panose="04090805081005020601" pitchFamily="82" charset="0"/>
              </a:rPr>
              <a:t>Feature Engineering</a:t>
            </a:r>
            <a:endParaRPr lang="en-SG" sz="4000" b="1" dirty="0">
              <a:solidFill>
                <a:srgbClr val="FFFF00"/>
              </a:solidFill>
              <a:latin typeface="Modern Love" panose="04090805081005020601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E8CED-1DE9-4B83-8AC6-B35B2C7D6B89}"/>
              </a:ext>
            </a:extLst>
          </p:cNvPr>
          <p:cNvSpPr txBox="1"/>
          <p:nvPr/>
        </p:nvSpPr>
        <p:spPr>
          <a:xfrm>
            <a:off x="479061" y="5630769"/>
            <a:ext cx="11233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Feature deducted from 21 to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Removed outlier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Convert all value to numeric value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0D5C8E7-640C-4B05-9D71-86CF2C8E6B2A}"/>
              </a:ext>
            </a:extLst>
          </p:cNvPr>
          <p:cNvSpPr/>
          <p:nvPr/>
        </p:nvSpPr>
        <p:spPr>
          <a:xfrm>
            <a:off x="2595656" y="3368521"/>
            <a:ext cx="544011" cy="60163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C6149-FB43-4952-9668-3AF48ED3391B}"/>
              </a:ext>
            </a:extLst>
          </p:cNvPr>
          <p:cNvSpPr txBox="1"/>
          <p:nvPr/>
        </p:nvSpPr>
        <p:spPr>
          <a:xfrm>
            <a:off x="1403463" y="4013390"/>
            <a:ext cx="322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Self Enquiry	: 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+mn-lt"/>
              </a:rPr>
              <a:t>Company Invited	: 1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23583C7-4ED6-4B29-B8DA-10260CF11F0E}"/>
              </a:ext>
            </a:extLst>
          </p:cNvPr>
          <p:cNvSpPr/>
          <p:nvPr/>
        </p:nvSpPr>
        <p:spPr>
          <a:xfrm>
            <a:off x="9009541" y="3368521"/>
            <a:ext cx="544011" cy="60163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DE2E49-8554-4B2B-B29A-20DFD96FF4EC}"/>
              </a:ext>
            </a:extLst>
          </p:cNvPr>
          <p:cNvSpPr txBox="1"/>
          <p:nvPr/>
        </p:nvSpPr>
        <p:spPr>
          <a:xfrm>
            <a:off x="7562705" y="4061800"/>
            <a:ext cx="3229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SG" sz="1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Basic		: 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SG" sz="1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Standard		: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SG" sz="1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Deluxe		: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SG" sz="1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Super Deluxe	: 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SG" sz="1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King		: 4</a:t>
            </a:r>
            <a:endParaRPr lang="en-SG" sz="1800" b="0" i="0" u="none" strike="noStrike" dirty="0"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5988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15B1E8-68AB-4B75-9C33-09A54C658674}"/>
              </a:ext>
            </a:extLst>
          </p:cNvPr>
          <p:cNvSpPr txBox="1">
            <a:spLocks/>
          </p:cNvSpPr>
          <p:nvPr/>
        </p:nvSpPr>
        <p:spPr>
          <a:xfrm>
            <a:off x="2909779" y="549138"/>
            <a:ext cx="6372442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b="1" dirty="0">
                <a:solidFill>
                  <a:srgbClr val="FFFF00"/>
                </a:solidFill>
                <a:latin typeface="Modern Love" panose="04090805081005020601" pitchFamily="82" charset="0"/>
              </a:rPr>
              <a:t>Machine Learning Model</a:t>
            </a: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852E8B-B28C-4A74-A5FF-72A57700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90986"/>
              </p:ext>
            </p:extLst>
          </p:nvPr>
        </p:nvGraphicFramePr>
        <p:xfrm>
          <a:off x="2746489" y="1616212"/>
          <a:ext cx="6699022" cy="38404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09977">
                  <a:extLst>
                    <a:ext uri="{9D8B030D-6E8A-4147-A177-3AD203B41FA5}">
                      <a16:colId xmlns:a16="http://schemas.microsoft.com/office/drawing/2014/main" val="522754247"/>
                    </a:ext>
                  </a:extLst>
                </a:gridCol>
                <a:gridCol w="2085405">
                  <a:extLst>
                    <a:ext uri="{9D8B030D-6E8A-4147-A177-3AD203B41FA5}">
                      <a16:colId xmlns:a16="http://schemas.microsoft.com/office/drawing/2014/main" val="3035164155"/>
                    </a:ext>
                  </a:extLst>
                </a:gridCol>
                <a:gridCol w="2003640">
                  <a:extLst>
                    <a:ext uri="{9D8B030D-6E8A-4147-A177-3AD203B41FA5}">
                      <a16:colId xmlns:a16="http://schemas.microsoft.com/office/drawing/2014/main" val="3523318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884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K-NN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dirty="0">
                          <a:solidFill>
                            <a:schemeClr val="tx1"/>
                          </a:solidFill>
                        </a:rPr>
                        <a:t>0.925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0" dirty="0">
                          <a:solidFill>
                            <a:schemeClr val="tx1"/>
                          </a:solidFill>
                        </a:rPr>
                        <a:t>0.847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272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Random Forest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dirty="0">
                          <a:solidFill>
                            <a:schemeClr val="tx1"/>
                          </a:solidFill>
                        </a:rPr>
                        <a:t>0.995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0" dirty="0">
                          <a:solidFill>
                            <a:schemeClr val="tx1"/>
                          </a:solidFill>
                        </a:rPr>
                        <a:t>0.988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462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AdaBoost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dirty="0">
                          <a:solidFill>
                            <a:schemeClr val="tx1"/>
                          </a:solidFill>
                        </a:rPr>
                        <a:t>0.829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0" dirty="0">
                          <a:solidFill>
                            <a:schemeClr val="tx1"/>
                          </a:solidFill>
                        </a:rPr>
                        <a:t>0.622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3396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 err="1"/>
                        <a:t>XGBoost</a:t>
                      </a:r>
                      <a:endParaRPr lang="en-SG" sz="3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dirty="0">
                          <a:solidFill>
                            <a:schemeClr val="tx1"/>
                          </a:solidFill>
                        </a:rPr>
                        <a:t>0.961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0" dirty="0">
                          <a:solidFill>
                            <a:schemeClr val="tx1"/>
                          </a:solidFill>
                        </a:rPr>
                        <a:t>0.990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527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LR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dirty="0">
                          <a:solidFill>
                            <a:schemeClr val="tx1"/>
                          </a:solidFill>
                        </a:rPr>
                        <a:t>0.826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0" dirty="0">
                          <a:solidFill>
                            <a:schemeClr val="tx1"/>
                          </a:solidFill>
                        </a:rPr>
                        <a:t>0.665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1543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FF0000"/>
                          </a:solidFill>
                        </a:rPr>
                        <a:t>Stacking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FF0000"/>
                          </a:solidFill>
                        </a:rPr>
                        <a:t>0.995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FF0000"/>
                          </a:solidFill>
                        </a:rPr>
                        <a:t>0.991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2063323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74DE76-9E98-4796-8DC7-8C51BB4DD528}"/>
              </a:ext>
            </a:extLst>
          </p:cNvPr>
          <p:cNvSpPr txBox="1">
            <a:spLocks/>
          </p:cNvSpPr>
          <p:nvPr/>
        </p:nvSpPr>
        <p:spPr>
          <a:xfrm>
            <a:off x="2909779" y="5638299"/>
            <a:ext cx="6372442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b="1" dirty="0">
                <a:solidFill>
                  <a:schemeClr val="bg1"/>
                </a:solidFill>
              </a:rPr>
              <a:t>Best Accuracy: 99.5%</a:t>
            </a:r>
          </a:p>
        </p:txBody>
      </p:sp>
    </p:spTree>
    <p:extLst>
      <p:ext uri="{BB962C8B-B14F-4D97-AF65-F5344CB8AC3E}">
        <p14:creationId xmlns:p14="http://schemas.microsoft.com/office/powerpoint/2010/main" val="61714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15B1E8-68AB-4B75-9C33-09A54C658674}"/>
              </a:ext>
            </a:extLst>
          </p:cNvPr>
          <p:cNvSpPr txBox="1">
            <a:spLocks/>
          </p:cNvSpPr>
          <p:nvPr/>
        </p:nvSpPr>
        <p:spPr>
          <a:xfrm>
            <a:off x="2909779" y="549138"/>
            <a:ext cx="6372442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b="1" dirty="0">
                <a:solidFill>
                  <a:srgbClr val="FFFF00"/>
                </a:solidFill>
                <a:latin typeface="Modern Love" panose="04090805081005020601" pitchFamily="82" charset="0"/>
              </a:rPr>
              <a:t>A / B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BF9F5-CF4C-41C3-8F6C-933963CE3438}"/>
              </a:ext>
            </a:extLst>
          </p:cNvPr>
          <p:cNvSpPr txBox="1"/>
          <p:nvPr/>
        </p:nvSpPr>
        <p:spPr>
          <a:xfrm>
            <a:off x="2005812" y="1219701"/>
            <a:ext cx="818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H0: Product taken does not increases for targeted customer.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0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H1: Product taken increases for targeted customer.</a:t>
            </a:r>
            <a:endParaRPr lang="en-SG" sz="2000" b="0" i="0" u="none" strike="noStrike" dirty="0">
              <a:solidFill>
                <a:schemeClr val="bg1"/>
              </a:solidFill>
              <a:effectLst/>
              <a:latin typeface="+mn-lt"/>
            </a:endParaRP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03D0DCC-7203-4580-BF1F-06F496D1C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179484"/>
              </p:ext>
            </p:extLst>
          </p:nvPr>
        </p:nvGraphicFramePr>
        <p:xfrm>
          <a:off x="3008773" y="2311315"/>
          <a:ext cx="6174451" cy="27432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148958">
                  <a:extLst>
                    <a:ext uri="{9D8B030D-6E8A-4147-A177-3AD203B41FA5}">
                      <a16:colId xmlns:a16="http://schemas.microsoft.com/office/drawing/2014/main" val="3035164155"/>
                    </a:ext>
                  </a:extLst>
                </a:gridCol>
                <a:gridCol w="3025493">
                  <a:extLst>
                    <a:ext uri="{9D8B030D-6E8A-4147-A177-3AD203B41FA5}">
                      <a16:colId xmlns:a16="http://schemas.microsoft.com/office/drawing/2014/main" val="3523318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30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884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C00000"/>
                          </a:solidFill>
                        </a:rPr>
                        <a:t>Below 30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C00000"/>
                          </a:solidFill>
                        </a:rPr>
                        <a:t>Random Selected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272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C00000"/>
                          </a:solidFill>
                        </a:rPr>
                        <a:t>10k ~ 20k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SG" sz="3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462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3000" b="1" dirty="0">
                          <a:solidFill>
                            <a:srgbClr val="C00000"/>
                          </a:solidFill>
                        </a:rPr>
                        <a:t>$ Basic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SG" sz="3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154302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000" dirty="0">
                          <a:solidFill>
                            <a:schemeClr val="bg1"/>
                          </a:solidFill>
                        </a:rPr>
                        <a:t>Sample Size = 300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SG" sz="3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51421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D0CF31-7A7C-4AA3-ABCF-686967A38C3F}"/>
              </a:ext>
            </a:extLst>
          </p:cNvPr>
          <p:cNvSpPr txBox="1"/>
          <p:nvPr/>
        </p:nvSpPr>
        <p:spPr>
          <a:xfrm>
            <a:off x="2005812" y="5293199"/>
            <a:ext cx="818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(t = 5.8 )  </a:t>
            </a:r>
            <a:r>
              <a:rPr lang="en-US" sz="2000" b="0" i="0" u="none" strike="noStrike" dirty="0">
                <a:solidFill>
                  <a:srgbClr val="C00000"/>
                </a:solidFill>
                <a:effectLst/>
                <a:latin typeface="+mn-lt"/>
              </a:rPr>
              <a:t>&lt;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  (p = 9.2e-09)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</a:rPr>
              <a:t>Rejected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 null hypothesis.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i="0" u="none" strike="noStrike" dirty="0">
                <a:solidFill>
                  <a:srgbClr val="FFFF00"/>
                </a:solidFill>
                <a:effectLst/>
                <a:latin typeface="+mn-lt"/>
              </a:rPr>
              <a:t>Product taken increases for targeted customer.</a:t>
            </a:r>
            <a:endParaRPr lang="en-SG" sz="2000" b="0" i="0" u="none" strike="noStrike" dirty="0">
              <a:solidFill>
                <a:srgbClr val="FFFF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2821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15B1E8-68AB-4B75-9C33-09A54C658674}"/>
              </a:ext>
            </a:extLst>
          </p:cNvPr>
          <p:cNvSpPr txBox="1">
            <a:spLocks/>
          </p:cNvSpPr>
          <p:nvPr/>
        </p:nvSpPr>
        <p:spPr>
          <a:xfrm>
            <a:off x="3246120" y="549138"/>
            <a:ext cx="5699760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b="1" dirty="0">
                <a:solidFill>
                  <a:srgbClr val="FFFF00"/>
                </a:solidFill>
                <a:latin typeface="Modern Love" panose="04090805081005020601" pitchFamily="82" charset="0"/>
              </a:rPr>
              <a:t>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61AD230-B020-4EB6-AA60-3C06118C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371122"/>
              </p:ext>
            </p:extLst>
          </p:nvPr>
        </p:nvGraphicFramePr>
        <p:xfrm>
          <a:off x="682907" y="2988068"/>
          <a:ext cx="3553428" cy="2436927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655179">
                  <a:extLst>
                    <a:ext uri="{9D8B030D-6E8A-4147-A177-3AD203B41FA5}">
                      <a16:colId xmlns:a16="http://schemas.microsoft.com/office/drawing/2014/main" val="3035164155"/>
                    </a:ext>
                  </a:extLst>
                </a:gridCol>
                <a:gridCol w="1898249">
                  <a:extLst>
                    <a:ext uri="{9D8B030D-6E8A-4147-A177-3AD203B41FA5}">
                      <a16:colId xmlns:a16="http://schemas.microsoft.com/office/drawing/2014/main" val="3523318444"/>
                    </a:ext>
                  </a:extLst>
                </a:gridCol>
              </a:tblGrid>
              <a:tr h="367002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Columns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8847587"/>
                  </a:ext>
                </a:extLst>
              </a:tr>
              <a:tr h="367002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Age Group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b="1" dirty="0">
                          <a:solidFill>
                            <a:srgbClr val="C00000"/>
                          </a:solidFill>
                        </a:rPr>
                        <a:t>Below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2721599"/>
                  </a:ext>
                </a:extLst>
              </a:tr>
              <a:tr h="422859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Income Group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b="1" dirty="0">
                          <a:solidFill>
                            <a:srgbClr val="C00000"/>
                          </a:solidFill>
                        </a:rPr>
                        <a:t>10k ~ 20k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4624992"/>
                  </a:ext>
                </a:extLst>
              </a:tr>
              <a:tr h="367002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Passport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b="1" dirty="0">
                          <a:solidFill>
                            <a:srgbClr val="C00000"/>
                          </a:solidFill>
                        </a:rPr>
                        <a:t>Passport Holder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33966303"/>
                  </a:ext>
                </a:extLst>
              </a:tr>
              <a:tr h="429108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Marital Status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b="1" dirty="0">
                          <a:solidFill>
                            <a:srgbClr val="C00000"/>
                          </a:solidFill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5270803"/>
                  </a:ext>
                </a:extLst>
              </a:tr>
              <a:tr h="367002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Package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b="1" dirty="0">
                          <a:solidFill>
                            <a:srgbClr val="C00000"/>
                          </a:solidFill>
                        </a:rPr>
                        <a:t>$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1543026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FA0D02-C6C6-43FB-95BE-43E999670F16}"/>
              </a:ext>
            </a:extLst>
          </p:cNvPr>
          <p:cNvSpPr txBox="1">
            <a:spLocks/>
          </p:cNvSpPr>
          <p:nvPr/>
        </p:nvSpPr>
        <p:spPr>
          <a:xfrm>
            <a:off x="296795" y="2514275"/>
            <a:ext cx="4325651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2500" b="1" dirty="0">
                <a:solidFill>
                  <a:schemeClr val="bg1"/>
                </a:solidFill>
                <a:highlight>
                  <a:srgbClr val="800080"/>
                </a:highlight>
              </a:rPr>
              <a:t>Targeted Customer Group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A22281-F35C-4417-9A95-38382B75B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632082"/>
              </p:ext>
            </p:extLst>
          </p:nvPr>
        </p:nvGraphicFramePr>
        <p:xfrm>
          <a:off x="5210246" y="2988068"/>
          <a:ext cx="2572860" cy="111985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1586">
                  <a:extLst>
                    <a:ext uri="{9D8B030D-6E8A-4147-A177-3AD203B41FA5}">
                      <a16:colId xmlns:a16="http://schemas.microsoft.com/office/drawing/2014/main" val="2159639670"/>
                    </a:ext>
                  </a:extLst>
                </a:gridCol>
                <a:gridCol w="1431274">
                  <a:extLst>
                    <a:ext uri="{9D8B030D-6E8A-4147-A177-3AD203B41FA5}">
                      <a16:colId xmlns:a16="http://schemas.microsoft.com/office/drawing/2014/main" val="2427446815"/>
                    </a:ext>
                  </a:extLst>
                </a:gridCol>
              </a:tblGrid>
              <a:tr h="485621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94908126"/>
                  </a:ext>
                </a:extLst>
              </a:tr>
              <a:tr h="634230">
                <a:tc>
                  <a:txBody>
                    <a:bodyPr/>
                    <a:lstStyle/>
                    <a:p>
                      <a:pPr algn="ctr"/>
                      <a:r>
                        <a:rPr lang="en-SG" sz="2000" b="1" dirty="0">
                          <a:solidFill>
                            <a:schemeClr val="tx1"/>
                          </a:solidFill>
                        </a:rPr>
                        <a:t>Stacking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b="1" dirty="0">
                          <a:solidFill>
                            <a:schemeClr val="tx1"/>
                          </a:solidFill>
                        </a:rPr>
                        <a:t>99.5%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7985600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6541DA-4AD0-4D82-8C2E-3CCEBF2C26F2}"/>
              </a:ext>
            </a:extLst>
          </p:cNvPr>
          <p:cNvSpPr txBox="1">
            <a:spLocks/>
          </p:cNvSpPr>
          <p:nvPr/>
        </p:nvSpPr>
        <p:spPr>
          <a:xfrm>
            <a:off x="4608655" y="2514275"/>
            <a:ext cx="4325651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SG" sz="2500" b="1" dirty="0">
              <a:solidFill>
                <a:srgbClr val="FFFF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3D37E2-10E4-4F6B-9E4A-B52D9B0BA9D5}"/>
              </a:ext>
            </a:extLst>
          </p:cNvPr>
          <p:cNvSpPr txBox="1">
            <a:spLocks/>
          </p:cNvSpPr>
          <p:nvPr/>
        </p:nvSpPr>
        <p:spPr>
          <a:xfrm>
            <a:off x="5272461" y="2514274"/>
            <a:ext cx="2421809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2500" b="1" dirty="0">
                <a:solidFill>
                  <a:schemeClr val="bg1"/>
                </a:solidFill>
                <a:highlight>
                  <a:srgbClr val="800080"/>
                </a:highlight>
              </a:rPr>
              <a:t>ML Model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DD3945-45AD-49CF-B5CC-D48C77C4AADB}"/>
              </a:ext>
            </a:extLst>
          </p:cNvPr>
          <p:cNvCxnSpPr>
            <a:cxnSpLocks/>
          </p:cNvCxnSpPr>
          <p:nvPr/>
        </p:nvCxnSpPr>
        <p:spPr>
          <a:xfrm>
            <a:off x="4745620" y="2326511"/>
            <a:ext cx="0" cy="324452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3D4C21-2355-4632-A6D1-E343B1E44F00}"/>
              </a:ext>
            </a:extLst>
          </p:cNvPr>
          <p:cNvCxnSpPr>
            <a:cxnSpLocks/>
          </p:cNvCxnSpPr>
          <p:nvPr/>
        </p:nvCxnSpPr>
        <p:spPr>
          <a:xfrm>
            <a:off x="8173656" y="2326511"/>
            <a:ext cx="0" cy="324452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C74B01-3DDF-4D3C-96A0-634ED1C1617F}"/>
              </a:ext>
            </a:extLst>
          </p:cNvPr>
          <p:cNvSpPr txBox="1"/>
          <p:nvPr/>
        </p:nvSpPr>
        <p:spPr>
          <a:xfrm>
            <a:off x="9129923" y="2988068"/>
            <a:ext cx="2164454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n-lt"/>
              </a:rPr>
              <a:t>Product taken increases for targeted customer.</a:t>
            </a:r>
            <a:endParaRPr lang="en-SG" sz="2000" b="0" i="0" u="none" strike="noStrike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2E8B9C7-0AA2-4AD2-AD87-BBB2D4769945}"/>
              </a:ext>
            </a:extLst>
          </p:cNvPr>
          <p:cNvSpPr txBox="1">
            <a:spLocks/>
          </p:cNvSpPr>
          <p:nvPr/>
        </p:nvSpPr>
        <p:spPr>
          <a:xfrm>
            <a:off x="9001246" y="2514274"/>
            <a:ext cx="2421809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2500" b="1" dirty="0">
                <a:solidFill>
                  <a:schemeClr val="bg1"/>
                </a:solidFill>
                <a:highlight>
                  <a:srgbClr val="800080"/>
                </a:highlight>
              </a:rPr>
              <a:t>A/B Testing</a:t>
            </a:r>
          </a:p>
        </p:txBody>
      </p:sp>
    </p:spTree>
    <p:extLst>
      <p:ext uri="{BB962C8B-B14F-4D97-AF65-F5344CB8AC3E}">
        <p14:creationId xmlns:p14="http://schemas.microsoft.com/office/powerpoint/2010/main" val="282922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FF301A0-086A-4383-85F8-8F94E4837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1" b="60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3AF71B9-9B28-4B1C-B748-877806D36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4911" y="5165387"/>
            <a:ext cx="9867069" cy="1692603"/>
          </a:xfrm>
          <a:solidFill>
            <a:schemeClr val="tx1">
              <a:lumMod val="85000"/>
              <a:lumOff val="15000"/>
              <a:alpha val="51000"/>
            </a:schemeClr>
          </a:solidFill>
        </p:spPr>
        <p:txBody>
          <a:bodyPr anchor="ctr">
            <a:normAutofit fontScale="90000"/>
          </a:bodyPr>
          <a:lstStyle/>
          <a:p>
            <a:pPr algn="l"/>
            <a:r>
              <a:rPr lang="en-SG" dirty="0">
                <a:solidFill>
                  <a:schemeClr val="bg1"/>
                </a:solidFill>
                <a:latin typeface="Modern Love" panose="04090805081005020601" pitchFamily="82" charset="0"/>
              </a:rPr>
              <a:t>Predict Holiday Package Sales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087A587-799A-4257-A6D9-D36F9590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52" y="4330555"/>
            <a:ext cx="3114660" cy="60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E49C4-3CF1-4D89-8BB2-D797ADE3BABE}"/>
              </a:ext>
            </a:extLst>
          </p:cNvPr>
          <p:cNvSpPr txBox="1"/>
          <p:nvPr/>
        </p:nvSpPr>
        <p:spPr>
          <a:xfrm>
            <a:off x="8829040" y="6352637"/>
            <a:ext cx="337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badi Extra Light" panose="020B0604020202020204" pitchFamily="34" charset="0"/>
              </a:rPr>
              <a:t>Prepared by TEE | 12</a:t>
            </a:r>
            <a:r>
              <a:rPr lang="en-SG" baseline="30000" dirty="0">
                <a:solidFill>
                  <a:schemeClr val="bg1"/>
                </a:solidFill>
                <a:latin typeface="Abadi Extra Light" panose="020B0604020202020204" pitchFamily="34" charset="0"/>
              </a:rPr>
              <a:t>th</a:t>
            </a:r>
            <a:r>
              <a:rPr lang="en-SG" dirty="0">
                <a:solidFill>
                  <a:schemeClr val="bg1"/>
                </a:solidFill>
                <a:latin typeface="Abadi Extra Light" panose="020B0604020202020204" pitchFamily="34" charset="0"/>
              </a:rPr>
              <a:t> Jan 2022</a:t>
            </a:r>
          </a:p>
        </p:txBody>
      </p:sp>
    </p:spTree>
    <p:extLst>
      <p:ext uri="{BB962C8B-B14F-4D97-AF65-F5344CB8AC3E}">
        <p14:creationId xmlns:p14="http://schemas.microsoft.com/office/powerpoint/2010/main" val="23026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15B1E8-68AB-4B75-9C33-09A54C658674}"/>
              </a:ext>
            </a:extLst>
          </p:cNvPr>
          <p:cNvSpPr txBox="1">
            <a:spLocks/>
          </p:cNvSpPr>
          <p:nvPr/>
        </p:nvSpPr>
        <p:spPr>
          <a:xfrm>
            <a:off x="3246120" y="549138"/>
            <a:ext cx="5699760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b="1" dirty="0">
                <a:solidFill>
                  <a:srgbClr val="FFFF00"/>
                </a:solidFill>
                <a:latin typeface="Modern Love" panose="04090805081005020601" pitchFamily="82" charset="0"/>
              </a:rPr>
              <a:t>Future Improvement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61D64-2F83-4808-8E50-666228C4A024}"/>
              </a:ext>
            </a:extLst>
          </p:cNvPr>
          <p:cNvSpPr txBox="1"/>
          <p:nvPr/>
        </p:nvSpPr>
        <p:spPr>
          <a:xfrm>
            <a:off x="1871203" y="2232196"/>
            <a:ext cx="8449594" cy="20159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+mn-lt"/>
              </a:rPr>
              <a:t>1. </a:t>
            </a:r>
            <a:r>
              <a:rPr lang="en-US" sz="2500" dirty="0">
                <a:solidFill>
                  <a:schemeClr val="bg1"/>
                </a:solidFill>
              </a:rPr>
              <a:t>Further development of ML Model for Sales Forecast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500" dirty="0">
              <a:solidFill>
                <a:schemeClr val="bg1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500" dirty="0">
              <a:solidFill>
                <a:schemeClr val="bg1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+mn-lt"/>
              </a:rPr>
              <a:t>2. Collect more data like travel destination, travel date, and sales date for forecasting</a:t>
            </a:r>
            <a:endParaRPr lang="en-SG" sz="2500" b="0" i="0" u="none" strike="noStrike" dirty="0"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725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A06A36-F1F9-47CC-AF17-EFFD96AA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b="3096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56BB51-3631-4105-B10F-E048039EB467}"/>
              </a:ext>
            </a:extLst>
          </p:cNvPr>
          <p:cNvSpPr txBox="1">
            <a:spLocks/>
          </p:cNvSpPr>
          <p:nvPr/>
        </p:nvSpPr>
        <p:spPr>
          <a:xfrm>
            <a:off x="6724611" y="2645315"/>
            <a:ext cx="4031372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6000" dirty="0">
                <a:solidFill>
                  <a:schemeClr val="bg1"/>
                </a:solidFill>
                <a:latin typeface="Modern Love" panose="04090805081005020601" pitchFamily="82" charset="0"/>
              </a:rPr>
              <a:t>Thank You!</a:t>
            </a:r>
            <a:endParaRPr lang="en-SG" sz="6000" b="1" dirty="0">
              <a:solidFill>
                <a:schemeClr val="bg1"/>
              </a:solidFill>
              <a:latin typeface="Modern Love" panose="0409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60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34 Best Things to Do in Paris, No Matter the Season | Condé Nast Traveler">
            <a:extLst>
              <a:ext uri="{FF2B5EF4-FFF2-40B4-BE49-F238E27FC236}">
                <a16:creationId xmlns:a16="http://schemas.microsoft.com/office/drawing/2014/main" id="{D26DDBEB-C671-442B-81F0-2A54DAED8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1" b="94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56BB51-3631-4105-B10F-E048039EB467}"/>
              </a:ext>
            </a:extLst>
          </p:cNvPr>
          <p:cNvSpPr txBox="1">
            <a:spLocks/>
          </p:cNvSpPr>
          <p:nvPr/>
        </p:nvSpPr>
        <p:spPr>
          <a:xfrm>
            <a:off x="1524000" y="2835797"/>
            <a:ext cx="9144000" cy="8977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8000" dirty="0">
                <a:solidFill>
                  <a:schemeClr val="bg2">
                    <a:lumMod val="20000"/>
                    <a:lumOff val="80000"/>
                  </a:schemeClr>
                </a:solidFill>
                <a:latin typeface="Modern Love" panose="04090805081005020601" pitchFamily="82" charset="0"/>
                <a:ea typeface="+mj-ea"/>
                <a:cs typeface="+mj-cs"/>
              </a:rPr>
              <a:t>Q &amp; A</a:t>
            </a:r>
            <a:endParaRPr lang="en-US" sz="8000" b="1" dirty="0">
              <a:solidFill>
                <a:schemeClr val="bg2">
                  <a:lumMod val="20000"/>
                  <a:lumOff val="80000"/>
                </a:schemeClr>
              </a:solidFill>
              <a:latin typeface="Modern Love" panose="04090805081005020601" pitchFamily="8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8327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2EE5E9-0E52-4A93-9345-B5B37A7A659B}"/>
              </a:ext>
            </a:extLst>
          </p:cNvPr>
          <p:cNvSpPr txBox="1">
            <a:spLocks/>
          </p:cNvSpPr>
          <p:nvPr/>
        </p:nvSpPr>
        <p:spPr>
          <a:xfrm>
            <a:off x="3246120" y="549138"/>
            <a:ext cx="5699760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dirty="0">
                <a:solidFill>
                  <a:srgbClr val="FFFF00"/>
                </a:solidFill>
                <a:latin typeface="Modern Love" panose="04090805081005020601" pitchFamily="82" charset="0"/>
              </a:rPr>
              <a:t>Agenda</a:t>
            </a:r>
            <a:endParaRPr lang="en-SG" sz="4000" b="1" dirty="0">
              <a:solidFill>
                <a:srgbClr val="FFFF00"/>
              </a:solidFill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7593E-D8DF-42CF-9676-AA9CD48F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8" y="1623439"/>
            <a:ext cx="7908504" cy="4456518"/>
          </a:xfrm>
        </p:spPr>
        <p:txBody>
          <a:bodyPr>
            <a:noAutofit/>
          </a:bodyPr>
          <a:lstStyle/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__________________</a:t>
            </a: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Project Background</a:t>
            </a: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__________________</a:t>
            </a: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Project Pipeline</a:t>
            </a: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__________________</a:t>
            </a: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Data Insight</a:t>
            </a: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__________________</a:t>
            </a: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Summary</a:t>
            </a: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22215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2EE5E9-0E52-4A93-9345-B5B37A7A659B}"/>
              </a:ext>
            </a:extLst>
          </p:cNvPr>
          <p:cNvSpPr txBox="1">
            <a:spLocks/>
          </p:cNvSpPr>
          <p:nvPr/>
        </p:nvSpPr>
        <p:spPr>
          <a:xfrm>
            <a:off x="3246120" y="549138"/>
            <a:ext cx="5699760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dirty="0">
                <a:solidFill>
                  <a:srgbClr val="FFFF00"/>
                </a:solidFill>
                <a:latin typeface="Modern Love" panose="04090805081005020601" pitchFamily="82" charset="0"/>
              </a:rPr>
              <a:t>Business</a:t>
            </a:r>
            <a:r>
              <a:rPr lang="en-SG" sz="4000" b="1" dirty="0">
                <a:solidFill>
                  <a:srgbClr val="FFFF00"/>
                </a:solidFill>
                <a:latin typeface="Modern Love" panose="04090805081005020601" pitchFamily="82" charset="0"/>
              </a:rPr>
              <a:t> Background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18A7C9-36A8-4082-A3AE-FD67DE531C7F}"/>
              </a:ext>
            </a:extLst>
          </p:cNvPr>
          <p:cNvGrpSpPr/>
          <p:nvPr/>
        </p:nvGrpSpPr>
        <p:grpSpPr>
          <a:xfrm>
            <a:off x="1306941" y="1516226"/>
            <a:ext cx="9578117" cy="4863918"/>
            <a:chOff x="2072640" y="1481994"/>
            <a:chExt cx="9578117" cy="48639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8FB30B-E914-44A6-BA51-0B9996FC009D}"/>
                </a:ext>
              </a:extLst>
            </p:cNvPr>
            <p:cNvGrpSpPr/>
            <p:nvPr/>
          </p:nvGrpSpPr>
          <p:grpSpPr>
            <a:xfrm>
              <a:off x="8945880" y="1481994"/>
              <a:ext cx="2704877" cy="4863918"/>
              <a:chOff x="4118721" y="1630680"/>
              <a:chExt cx="2704877" cy="486391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F2FC8D5-964A-4D72-87F4-828A02E7A925}"/>
                  </a:ext>
                </a:extLst>
              </p:cNvPr>
              <p:cNvSpPr/>
              <p:nvPr/>
            </p:nvSpPr>
            <p:spPr>
              <a:xfrm>
                <a:off x="4297680" y="1630680"/>
                <a:ext cx="2346960" cy="2346960"/>
              </a:xfrm>
              <a:prstGeom prst="ellipse">
                <a:avLst/>
              </a:prstGeom>
              <a:solidFill>
                <a:srgbClr val="FFFFFF">
                  <a:alpha val="54902"/>
                </a:srgb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5000" b="1" dirty="0">
                    <a:solidFill>
                      <a:srgbClr val="92D050"/>
                    </a:solidFill>
                  </a:rPr>
                  <a:t>New</a:t>
                </a:r>
                <a:r>
                  <a:rPr lang="en-SG" sz="3000" b="1" dirty="0">
                    <a:solidFill>
                      <a:schemeClr val="bg1"/>
                    </a:solidFill>
                  </a:rPr>
                  <a:t> </a:t>
                </a:r>
                <a:r>
                  <a:rPr lang="en-SG" sz="2500" b="1" dirty="0">
                    <a:solidFill>
                      <a:schemeClr val="bg1"/>
                    </a:solidFill>
                  </a:rPr>
                  <a:t>Marketing Campaign</a:t>
                </a:r>
              </a:p>
            </p:txBody>
          </p:sp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DFE4F58-D1FF-47AC-ACB3-4E7A5F63A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8721" y="4147638"/>
                <a:ext cx="2704877" cy="23469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SG" sz="2500" b="1" dirty="0">
                    <a:solidFill>
                      <a:srgbClr val="FFFFFF"/>
                    </a:solidFill>
                    <a:latin typeface="+mj-lt"/>
                  </a:rPr>
                  <a:t>Basic - </a:t>
                </a:r>
                <a:r>
                  <a:rPr lang="en-SG" sz="25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60%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SG" sz="2500" b="1" dirty="0">
                    <a:solidFill>
                      <a:srgbClr val="FFFFFF"/>
                    </a:solidFill>
                    <a:latin typeface="+mj-lt"/>
                  </a:rPr>
                  <a:t>Standard - </a:t>
                </a:r>
                <a:r>
                  <a:rPr lang="en-SG" sz="25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14%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SG" sz="2500" b="1" dirty="0">
                    <a:solidFill>
                      <a:srgbClr val="FFFFFF"/>
                    </a:solidFill>
                    <a:latin typeface="+mj-lt"/>
                  </a:rPr>
                  <a:t>Deluxe – </a:t>
                </a:r>
                <a:r>
                  <a:rPr lang="en-SG" sz="25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20%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SG" sz="2500" b="1" dirty="0">
                    <a:solidFill>
                      <a:srgbClr val="FFFFFF"/>
                    </a:solidFill>
                    <a:latin typeface="+mj-lt"/>
                  </a:rPr>
                  <a:t>Super Deluxe – </a:t>
                </a:r>
                <a:r>
                  <a:rPr lang="en-SG" sz="25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3%</a:t>
                </a:r>
                <a:r>
                  <a:rPr lang="en-SG" sz="2500" b="1" dirty="0">
                    <a:solidFill>
                      <a:srgbClr val="FFFFFF"/>
                    </a:solidFill>
                    <a:latin typeface="+mj-lt"/>
                  </a:rPr>
                  <a:t>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SG" sz="2500" b="1" dirty="0">
                    <a:solidFill>
                      <a:srgbClr val="FFFFFF"/>
                    </a:solidFill>
                    <a:latin typeface="+mj-lt"/>
                  </a:rPr>
                  <a:t>King – </a:t>
                </a:r>
                <a:r>
                  <a:rPr lang="en-SG" sz="25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3%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EA78AB-2DF7-4C6C-89FD-C355E9076F2B}"/>
                </a:ext>
              </a:extLst>
            </p:cNvPr>
            <p:cNvGrpSpPr/>
            <p:nvPr/>
          </p:nvGrpSpPr>
          <p:grpSpPr>
            <a:xfrm>
              <a:off x="5576482" y="1481995"/>
              <a:ext cx="2346960" cy="4833438"/>
              <a:chOff x="1219200" y="1661160"/>
              <a:chExt cx="2346960" cy="483343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3AB639-A769-43A1-9798-D1B512D1E5AA}"/>
                  </a:ext>
                </a:extLst>
              </p:cNvPr>
              <p:cNvSpPr/>
              <p:nvPr/>
            </p:nvSpPr>
            <p:spPr>
              <a:xfrm>
                <a:off x="1219200" y="1661160"/>
                <a:ext cx="2346960" cy="2346960"/>
              </a:xfrm>
              <a:prstGeom prst="ellipse">
                <a:avLst/>
              </a:prstGeom>
              <a:solidFill>
                <a:srgbClr val="FFFFFF">
                  <a:alpha val="54902"/>
                </a:srgb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5000" b="1" dirty="0">
                    <a:solidFill>
                      <a:srgbClr val="FF0000"/>
                    </a:solidFill>
                  </a:rPr>
                  <a:t>18%</a:t>
                </a:r>
              </a:p>
              <a:p>
                <a:pPr algn="ctr"/>
                <a:r>
                  <a:rPr lang="en-SG" sz="2500" b="1" dirty="0">
                    <a:solidFill>
                      <a:schemeClr val="bg1"/>
                    </a:solidFill>
                  </a:rPr>
                  <a:t>Deal Closed</a:t>
                </a:r>
              </a:p>
              <a:p>
                <a:pPr algn="ctr"/>
                <a:r>
                  <a:rPr lang="en-SG" sz="2500" b="1" dirty="0">
                    <a:solidFill>
                      <a:schemeClr val="bg1"/>
                    </a:solidFill>
                  </a:rPr>
                  <a:t>Last Year </a:t>
                </a:r>
              </a:p>
            </p:txBody>
          </p:sp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E615F39-6E6F-41AA-BEFE-C838DA5E51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4147638"/>
                <a:ext cx="2042160" cy="23469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SG" sz="25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Purchased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SG" sz="2500" dirty="0">
                    <a:solidFill>
                      <a:srgbClr val="FFFFFF"/>
                    </a:solidFill>
                    <a:latin typeface="+mj-lt"/>
                  </a:rPr>
                  <a:t>852</a:t>
                </a:r>
                <a:endParaRPr lang="en-SG" sz="1500" b="1" dirty="0">
                  <a:solidFill>
                    <a:srgbClr val="FFFFFF"/>
                  </a:solidFill>
                  <a:latin typeface="+mj-lt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SG" sz="25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Not Purchased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SG" sz="2500" dirty="0">
                    <a:solidFill>
                      <a:srgbClr val="FFFFFF"/>
                    </a:solidFill>
                    <a:latin typeface="+mj-lt"/>
                  </a:rPr>
                  <a:t>3645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302CD1-197F-49CE-BAA7-A11FEC958A90}"/>
                </a:ext>
              </a:extLst>
            </p:cNvPr>
            <p:cNvGrpSpPr/>
            <p:nvPr/>
          </p:nvGrpSpPr>
          <p:grpSpPr>
            <a:xfrm>
              <a:off x="2072640" y="1481994"/>
              <a:ext cx="2346960" cy="4833439"/>
              <a:chOff x="1219200" y="1661160"/>
              <a:chExt cx="2346960" cy="483343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F02ED43-27C4-4422-B63D-B5B2D2BB136F}"/>
                  </a:ext>
                </a:extLst>
              </p:cNvPr>
              <p:cNvSpPr/>
              <p:nvPr/>
            </p:nvSpPr>
            <p:spPr>
              <a:xfrm>
                <a:off x="1219200" y="1661160"/>
                <a:ext cx="2346960" cy="2346960"/>
              </a:xfrm>
              <a:prstGeom prst="ellipse">
                <a:avLst/>
              </a:prstGeom>
              <a:solidFill>
                <a:srgbClr val="FFFFFF">
                  <a:alpha val="54902"/>
                </a:srgb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5000" b="1" dirty="0" err="1">
                    <a:solidFill>
                      <a:srgbClr val="FF0000"/>
                    </a:solidFill>
                  </a:rPr>
                  <a:t>HIGH</a:t>
                </a:r>
                <a:r>
                  <a:rPr lang="en-SG" sz="2500" b="1" dirty="0" err="1">
                    <a:solidFill>
                      <a:schemeClr val="bg1"/>
                    </a:solidFill>
                  </a:rPr>
                  <a:t>Marketing</a:t>
                </a:r>
                <a:r>
                  <a:rPr lang="en-SG" sz="2500" b="1" dirty="0">
                    <a:solidFill>
                      <a:schemeClr val="bg1"/>
                    </a:solidFill>
                  </a:rPr>
                  <a:t> Cost</a:t>
                </a:r>
              </a:p>
            </p:txBody>
          </p:sp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DDB9793B-DE03-43D7-9C39-4B817B53BC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599" y="4147639"/>
                <a:ext cx="2042160" cy="23469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SG" sz="2500" b="1" dirty="0">
                    <a:solidFill>
                      <a:srgbClr val="FFFFFF"/>
                    </a:solidFill>
                    <a:latin typeface="+mj-lt"/>
                  </a:rPr>
                  <a:t>1200 hours </a:t>
                </a:r>
                <a:r>
                  <a:rPr lang="en-SG" sz="25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Spent on Sales Pitch Last Year</a:t>
                </a:r>
              </a:p>
            </p:txBody>
          </p:sp>
        </p:grp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892A4383-1F82-49C3-A32F-4959AD30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17" y="5930565"/>
            <a:ext cx="214312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12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2EE5E9-0E52-4A93-9345-B5B37A7A659B}"/>
              </a:ext>
            </a:extLst>
          </p:cNvPr>
          <p:cNvSpPr txBox="1">
            <a:spLocks/>
          </p:cNvSpPr>
          <p:nvPr/>
        </p:nvSpPr>
        <p:spPr>
          <a:xfrm>
            <a:off x="3246120" y="549138"/>
            <a:ext cx="5699760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dirty="0">
                <a:solidFill>
                  <a:srgbClr val="FFFF00"/>
                </a:solidFill>
                <a:latin typeface="Modern Love" panose="04090805081005020601" pitchFamily="82" charset="0"/>
              </a:rPr>
              <a:t>Business Goal</a:t>
            </a:r>
            <a:endParaRPr lang="en-SG" sz="4000" b="1" dirty="0">
              <a:solidFill>
                <a:srgbClr val="FFFF00"/>
              </a:solidFill>
              <a:latin typeface="Modern Love" panose="04090805081005020601" pitchFamily="8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0EE906-037B-433B-ABA9-D8C273E89632}"/>
              </a:ext>
            </a:extLst>
          </p:cNvPr>
          <p:cNvSpPr txBox="1">
            <a:spLocks/>
          </p:cNvSpPr>
          <p:nvPr/>
        </p:nvSpPr>
        <p:spPr>
          <a:xfrm>
            <a:off x="545940" y="4901289"/>
            <a:ext cx="11100120" cy="167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endParaRPr lang="en-SG" sz="3000" dirty="0">
              <a:solidFill>
                <a:schemeClr val="bg1"/>
              </a:solidFill>
              <a:latin typeface="Modern Love" panose="04090805081005020601" pitchFamily="82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en-SG" sz="3000" dirty="0">
                <a:solidFill>
                  <a:schemeClr val="bg1"/>
                </a:solidFill>
                <a:latin typeface="+mj-lt"/>
              </a:rPr>
              <a:t>Sales &amp; Marketing Manager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C2A3E2-CF99-4E72-A50E-268962652D1A}"/>
              </a:ext>
            </a:extLst>
          </p:cNvPr>
          <p:cNvSpPr txBox="1">
            <a:spLocks/>
          </p:cNvSpPr>
          <p:nvPr/>
        </p:nvSpPr>
        <p:spPr>
          <a:xfrm>
            <a:off x="3246120" y="4625010"/>
            <a:ext cx="5699760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dirty="0">
                <a:solidFill>
                  <a:srgbClr val="FFFF00"/>
                </a:solidFill>
                <a:latin typeface="Modern Love" panose="04090805081005020601" pitchFamily="82" charset="0"/>
              </a:rPr>
              <a:t>Stakeholder</a:t>
            </a:r>
            <a:endParaRPr lang="en-SG" sz="4000" b="1" dirty="0">
              <a:solidFill>
                <a:srgbClr val="FFFF00"/>
              </a:solidFill>
              <a:latin typeface="Modern Love" panose="04090805081005020601" pitchFamily="8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7D3E60-7C20-4008-8546-C943F4B16009}"/>
              </a:ext>
            </a:extLst>
          </p:cNvPr>
          <p:cNvGrpSpPr/>
          <p:nvPr/>
        </p:nvGrpSpPr>
        <p:grpSpPr>
          <a:xfrm>
            <a:off x="3172879" y="1534584"/>
            <a:ext cx="5846242" cy="2346960"/>
            <a:chOff x="2669663" y="1495980"/>
            <a:chExt cx="5846242" cy="234696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271E7E-4227-46D0-A1D0-8F93575BBD7B}"/>
                </a:ext>
              </a:extLst>
            </p:cNvPr>
            <p:cNvSpPr/>
            <p:nvPr/>
          </p:nvSpPr>
          <p:spPr>
            <a:xfrm>
              <a:off x="2669663" y="1495980"/>
              <a:ext cx="2346960" cy="2346960"/>
            </a:xfrm>
            <a:prstGeom prst="ellipse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500" b="1" dirty="0">
                  <a:solidFill>
                    <a:schemeClr val="bg1"/>
                  </a:solidFill>
                </a:rPr>
                <a:t>Reduce Marketing Cost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002ED60-B9C6-4341-8F2D-CE30AF93B30B}"/>
                </a:ext>
              </a:extLst>
            </p:cNvPr>
            <p:cNvSpPr/>
            <p:nvPr/>
          </p:nvSpPr>
          <p:spPr>
            <a:xfrm>
              <a:off x="6168945" y="1495980"/>
              <a:ext cx="2346960" cy="2346960"/>
            </a:xfrm>
            <a:prstGeom prst="ellipse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500" b="1" dirty="0">
                  <a:solidFill>
                    <a:schemeClr val="bg1"/>
                  </a:solidFill>
                </a:rPr>
                <a:t>Increase Sales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03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ACFC-9113-49A2-AF45-B0115E24E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8" y="1992408"/>
            <a:ext cx="7908504" cy="3123602"/>
          </a:xfrm>
        </p:spPr>
        <p:txBody>
          <a:bodyPr>
            <a:noAutofit/>
          </a:bodyPr>
          <a:lstStyle/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1. Which group of customers should be targeted to improve the market efficiency?</a:t>
            </a:r>
          </a:p>
          <a:p>
            <a:pPr lvl="1" algn="ctr"/>
            <a:endParaRPr lang="en-SG" sz="3000" dirty="0">
              <a:solidFill>
                <a:schemeClr val="bg1"/>
              </a:solidFill>
            </a:endParaRPr>
          </a:p>
          <a:p>
            <a:pPr marL="457200" lvl="1" indent="0" algn="ctr">
              <a:buNone/>
            </a:pPr>
            <a:endParaRPr lang="en-SG" sz="3000" dirty="0">
              <a:solidFill>
                <a:schemeClr val="bg1"/>
              </a:solidFill>
            </a:endParaRPr>
          </a:p>
          <a:p>
            <a:pPr marL="457200" lvl="1" indent="0" algn="ctr">
              <a:buNone/>
            </a:pPr>
            <a:r>
              <a:rPr lang="en-SG" sz="3000" dirty="0">
                <a:solidFill>
                  <a:schemeClr val="bg1"/>
                </a:solidFill>
              </a:rPr>
              <a:t>2. Will the sales increase if we engaged to the targeted customer group?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2EE5E9-0E52-4A93-9345-B5B37A7A659B}"/>
              </a:ext>
            </a:extLst>
          </p:cNvPr>
          <p:cNvSpPr txBox="1">
            <a:spLocks/>
          </p:cNvSpPr>
          <p:nvPr/>
        </p:nvSpPr>
        <p:spPr>
          <a:xfrm>
            <a:off x="3246120" y="549138"/>
            <a:ext cx="5699760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dirty="0">
                <a:solidFill>
                  <a:srgbClr val="FFFF00"/>
                </a:solidFill>
                <a:latin typeface="Modern Love" panose="04090805081005020601" pitchFamily="82" charset="0"/>
              </a:rPr>
              <a:t>Problem Overview</a:t>
            </a:r>
            <a:endParaRPr lang="en-SG" sz="4000" b="1" dirty="0">
              <a:solidFill>
                <a:srgbClr val="FFFF00"/>
              </a:solidFill>
              <a:latin typeface="Modern Love" panose="0409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5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4E4666B-93B0-4172-A3D5-46C810554E4B}"/>
              </a:ext>
            </a:extLst>
          </p:cNvPr>
          <p:cNvSpPr txBox="1">
            <a:spLocks/>
          </p:cNvSpPr>
          <p:nvPr/>
        </p:nvSpPr>
        <p:spPr>
          <a:xfrm>
            <a:off x="3246120" y="549138"/>
            <a:ext cx="5699760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dirty="0">
                <a:solidFill>
                  <a:srgbClr val="FFFF00"/>
                </a:solidFill>
                <a:latin typeface="Modern Love" panose="04090805081005020601" pitchFamily="82" charset="0"/>
              </a:rPr>
              <a:t>Data Pipeline</a:t>
            </a:r>
            <a:endParaRPr lang="en-SG" sz="4000" b="1" dirty="0">
              <a:solidFill>
                <a:srgbClr val="FFFF00"/>
              </a:solidFill>
              <a:latin typeface="Modern Love" panose="04090805081005020601" pitchFamily="82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FCD7EB5-3BC2-4BEE-A220-AF27ED6E69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435811"/>
              </p:ext>
            </p:extLst>
          </p:nvPr>
        </p:nvGraphicFramePr>
        <p:xfrm>
          <a:off x="2418685" y="1219701"/>
          <a:ext cx="7354629" cy="49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654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9434DB-FB3E-4E88-BFA1-5FAE89263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875793"/>
              </p:ext>
            </p:extLst>
          </p:nvPr>
        </p:nvGraphicFramePr>
        <p:xfrm>
          <a:off x="582304" y="1577340"/>
          <a:ext cx="11330255" cy="1066800"/>
        </p:xfrm>
        <a:graphic>
          <a:graphicData uri="http://schemas.openxmlformats.org/drawingml/2006/table">
            <a:tbl>
              <a:tblPr/>
              <a:tblGrid>
                <a:gridCol w="1084450">
                  <a:extLst>
                    <a:ext uri="{9D8B030D-6E8A-4147-A177-3AD203B41FA5}">
                      <a16:colId xmlns:a16="http://schemas.microsoft.com/office/drawing/2014/main" val="4039418971"/>
                    </a:ext>
                  </a:extLst>
                </a:gridCol>
                <a:gridCol w="972274">
                  <a:extLst>
                    <a:ext uri="{9D8B030D-6E8A-4147-A177-3AD203B41FA5}">
                      <a16:colId xmlns:a16="http://schemas.microsoft.com/office/drawing/2014/main" val="2848157123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2666882413"/>
                    </a:ext>
                  </a:extLst>
                </a:gridCol>
                <a:gridCol w="1597307">
                  <a:extLst>
                    <a:ext uri="{9D8B030D-6E8A-4147-A177-3AD203B41FA5}">
                      <a16:colId xmlns:a16="http://schemas.microsoft.com/office/drawing/2014/main" val="3255893735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287963998"/>
                    </a:ext>
                  </a:extLst>
                </a:gridCol>
                <a:gridCol w="1169043">
                  <a:extLst>
                    <a:ext uri="{9D8B030D-6E8A-4147-A177-3AD203B41FA5}">
                      <a16:colId xmlns:a16="http://schemas.microsoft.com/office/drawing/2014/main" val="2470745801"/>
                    </a:ext>
                  </a:extLst>
                </a:gridCol>
                <a:gridCol w="2673752">
                  <a:extLst>
                    <a:ext uri="{9D8B030D-6E8A-4147-A177-3AD203B41FA5}">
                      <a16:colId xmlns:a16="http://schemas.microsoft.com/office/drawing/2014/main" val="3410237406"/>
                    </a:ext>
                  </a:extLst>
                </a:gridCol>
                <a:gridCol w="949124">
                  <a:extLst>
                    <a:ext uri="{9D8B030D-6E8A-4147-A177-3AD203B41FA5}">
                      <a16:colId xmlns:a16="http://schemas.microsoft.com/office/drawing/2014/main" val="4153526892"/>
                    </a:ext>
                  </a:extLst>
                </a:gridCol>
                <a:gridCol w="1414321">
                  <a:extLst>
                    <a:ext uri="{9D8B030D-6E8A-4147-A177-3AD203B41FA5}">
                      <a16:colId xmlns:a16="http://schemas.microsoft.com/office/drawing/2014/main" val="39197486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Customer 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Product Taken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</a:rPr>
                        <a:t>Age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</a:rPr>
                        <a:t>Type of</a:t>
                      </a:r>
                      <a:r>
                        <a:rPr lang="en-SG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SG" sz="1600" b="1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</a:rPr>
                        <a:t>Contact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City Tier</a:t>
                      </a:r>
                      <a:endParaRPr lang="en-SG" sz="16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</a:rPr>
                        <a:t>Duration of Pitch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Occupation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Gender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Number of Person Visiting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7184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200000-204887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1, 0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18-61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Self Enquiry, Company Invited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1, 2, 3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5-127mins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+mn-lt"/>
                        </a:rPr>
                        <a:t>Salaried, Free Lancer, Small Business, Large Business</a:t>
                      </a:r>
                      <a:endParaRPr lang="en-SG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Male, Female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1-5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16256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80C5D2-6BCB-4F93-97C7-347A591B7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804009"/>
              </p:ext>
            </p:extLst>
          </p:nvPr>
        </p:nvGraphicFramePr>
        <p:xfrm>
          <a:off x="582305" y="3108961"/>
          <a:ext cx="11351194" cy="2209800"/>
        </p:xfrm>
        <a:graphic>
          <a:graphicData uri="http://schemas.openxmlformats.org/drawingml/2006/table">
            <a:tbl>
              <a:tblPr/>
              <a:tblGrid>
                <a:gridCol w="1002490">
                  <a:extLst>
                    <a:ext uri="{9D8B030D-6E8A-4147-A177-3AD203B41FA5}">
                      <a16:colId xmlns:a16="http://schemas.microsoft.com/office/drawing/2014/main" val="59877124"/>
                    </a:ext>
                  </a:extLst>
                </a:gridCol>
                <a:gridCol w="1002490">
                  <a:extLst>
                    <a:ext uri="{9D8B030D-6E8A-4147-A177-3AD203B41FA5}">
                      <a16:colId xmlns:a16="http://schemas.microsoft.com/office/drawing/2014/main" val="4099173446"/>
                    </a:ext>
                  </a:extLst>
                </a:gridCol>
                <a:gridCol w="1061438">
                  <a:extLst>
                    <a:ext uri="{9D8B030D-6E8A-4147-A177-3AD203B41FA5}">
                      <a16:colId xmlns:a16="http://schemas.microsoft.com/office/drawing/2014/main" val="1549267357"/>
                    </a:ext>
                  </a:extLst>
                </a:gridCol>
                <a:gridCol w="943542">
                  <a:extLst>
                    <a:ext uri="{9D8B030D-6E8A-4147-A177-3AD203B41FA5}">
                      <a16:colId xmlns:a16="http://schemas.microsoft.com/office/drawing/2014/main" val="385865729"/>
                    </a:ext>
                  </a:extLst>
                </a:gridCol>
                <a:gridCol w="1002490">
                  <a:extLst>
                    <a:ext uri="{9D8B030D-6E8A-4147-A177-3AD203B41FA5}">
                      <a16:colId xmlns:a16="http://schemas.microsoft.com/office/drawing/2014/main" val="3525704686"/>
                    </a:ext>
                  </a:extLst>
                </a:gridCol>
                <a:gridCol w="1002490">
                  <a:extLst>
                    <a:ext uri="{9D8B030D-6E8A-4147-A177-3AD203B41FA5}">
                      <a16:colId xmlns:a16="http://schemas.microsoft.com/office/drawing/2014/main" val="1218005598"/>
                    </a:ext>
                  </a:extLst>
                </a:gridCol>
                <a:gridCol w="1002490">
                  <a:extLst>
                    <a:ext uri="{9D8B030D-6E8A-4147-A177-3AD203B41FA5}">
                      <a16:colId xmlns:a16="http://schemas.microsoft.com/office/drawing/2014/main" val="2271227096"/>
                    </a:ext>
                  </a:extLst>
                </a:gridCol>
                <a:gridCol w="583566">
                  <a:extLst>
                    <a:ext uri="{9D8B030D-6E8A-4147-A177-3AD203B41FA5}">
                      <a16:colId xmlns:a16="http://schemas.microsoft.com/office/drawing/2014/main" val="2127645063"/>
                    </a:ext>
                  </a:extLst>
                </a:gridCol>
                <a:gridCol w="1400537">
                  <a:extLst>
                    <a:ext uri="{9D8B030D-6E8A-4147-A177-3AD203B41FA5}">
                      <a16:colId xmlns:a16="http://schemas.microsoft.com/office/drawing/2014/main" val="3873296428"/>
                    </a:ext>
                  </a:extLst>
                </a:gridCol>
                <a:gridCol w="1192192">
                  <a:extLst>
                    <a:ext uri="{9D8B030D-6E8A-4147-A177-3AD203B41FA5}">
                      <a16:colId xmlns:a16="http://schemas.microsoft.com/office/drawing/2014/main" val="947180840"/>
                    </a:ext>
                  </a:extLst>
                </a:gridCol>
                <a:gridCol w="1157469">
                  <a:extLst>
                    <a:ext uri="{9D8B030D-6E8A-4147-A177-3AD203B41FA5}">
                      <a16:colId xmlns:a16="http://schemas.microsoft.com/office/drawing/2014/main" val="4174369987"/>
                    </a:ext>
                  </a:extLst>
                </a:gridCol>
              </a:tblGrid>
              <a:tr h="5852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</a:rPr>
                        <a:t>Num. of Follow ups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Product Pitched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</a:rPr>
                        <a:t>Preferred Property Star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Marital Status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</a:rPr>
                        <a:t>Number of Trips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Passport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Pitch Satisfaction Score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Own Car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</a:rPr>
                        <a:t>Num. of Children Visiting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Designation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1" i="0" u="none" strike="noStrik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</a:rPr>
                        <a:t>Monthly Income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883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1-6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Basic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Standard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Deluxe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Super Deluxe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SG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King</a:t>
                      </a:r>
                      <a:endParaRPr lang="en-SG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3, 4, 5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dirty="0">
                          <a:solidFill>
                            <a:schemeClr val="bg1"/>
                          </a:solidFill>
                          <a:latin typeface="+mn-lt"/>
                        </a:rPr>
                        <a:t>Single, Divorced, Married, Unmarried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1-22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1, 0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1-5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1, 0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1-3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dirty="0">
                          <a:solidFill>
                            <a:schemeClr val="bg1"/>
                          </a:solidFill>
                          <a:latin typeface="+mn-lt"/>
                        </a:rPr>
                        <a:t>Executive, Manager, Senior Manager, AVP, VP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dirty="0">
                          <a:solidFill>
                            <a:schemeClr val="bg1"/>
                          </a:solidFill>
                          <a:latin typeface="+mn-lt"/>
                        </a:rPr>
                        <a:t>1000-98678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22877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86732F-A40B-41E1-BF7B-0FB8D962DACC}"/>
              </a:ext>
            </a:extLst>
          </p:cNvPr>
          <p:cNvSpPr txBox="1">
            <a:spLocks/>
          </p:cNvSpPr>
          <p:nvPr/>
        </p:nvSpPr>
        <p:spPr>
          <a:xfrm>
            <a:off x="3246120" y="549138"/>
            <a:ext cx="5699760" cy="67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dirty="0">
                <a:solidFill>
                  <a:srgbClr val="FFFF00"/>
                </a:solidFill>
                <a:latin typeface="Modern Love" panose="04090805081005020601" pitchFamily="82" charset="0"/>
              </a:rPr>
              <a:t>Data Overview</a:t>
            </a:r>
            <a:endParaRPr lang="en-SG" sz="4000" b="1" dirty="0">
              <a:solidFill>
                <a:srgbClr val="FFFF00"/>
              </a:solidFill>
              <a:latin typeface="Modern Love" panose="04090805081005020601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E8CED-1DE9-4B83-8AC6-B35B2C7D6B89}"/>
              </a:ext>
            </a:extLst>
          </p:cNvPr>
          <p:cNvSpPr txBox="1"/>
          <p:nvPr/>
        </p:nvSpPr>
        <p:spPr>
          <a:xfrm>
            <a:off x="479062" y="5599318"/>
            <a:ext cx="11233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Data Shape: 4888 rows x 20 columns</a:t>
            </a:r>
          </a:p>
          <a:p>
            <a:r>
              <a:rPr lang="en-SG" dirty="0">
                <a:solidFill>
                  <a:schemeClr val="bg1"/>
                </a:solidFill>
              </a:rPr>
              <a:t>Null value replaced by mean value (Max. null value per column = 251)</a:t>
            </a:r>
          </a:p>
          <a:p>
            <a:r>
              <a:rPr lang="en-SG" dirty="0">
                <a:solidFill>
                  <a:schemeClr val="bg1"/>
                </a:solidFill>
              </a:rPr>
              <a:t>Data Source: </a:t>
            </a:r>
            <a:r>
              <a:rPr lang="en-SG" dirty="0">
                <a:solidFill>
                  <a:schemeClr val="bg1"/>
                </a:solidFill>
                <a:hlinkClick r:id="rId3"/>
              </a:rPr>
              <a:t>https://www.kaggle.com/susant4learning/holiday-package-purchase-prediction</a:t>
            </a:r>
            <a:endParaRPr lang="en-SG" dirty="0">
              <a:solidFill>
                <a:schemeClr val="bg1"/>
              </a:solidFill>
            </a:endParaRPr>
          </a:p>
          <a:p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7EC8CD-6424-4973-87A7-EB4F711777F0}"/>
              </a:ext>
            </a:extLst>
          </p:cNvPr>
          <p:cNvSpPr/>
          <p:nvPr/>
        </p:nvSpPr>
        <p:spPr>
          <a:xfrm>
            <a:off x="1583704" y="1501531"/>
            <a:ext cx="1121789" cy="127986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C5C1D-D461-4B54-AE10-9D465FEED564}"/>
              </a:ext>
            </a:extLst>
          </p:cNvPr>
          <p:cNvSpPr/>
          <p:nvPr/>
        </p:nvSpPr>
        <p:spPr>
          <a:xfrm>
            <a:off x="2596691" y="1501531"/>
            <a:ext cx="919508" cy="127986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67851-0A19-4A48-B37A-B6C8DEEA2088}"/>
              </a:ext>
            </a:extLst>
          </p:cNvPr>
          <p:cNvSpPr/>
          <p:nvPr/>
        </p:nvSpPr>
        <p:spPr>
          <a:xfrm>
            <a:off x="10690186" y="3001778"/>
            <a:ext cx="1310135" cy="2418633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A5637-365C-46D0-81D4-C966C59E8E0C}"/>
              </a:ext>
            </a:extLst>
          </p:cNvPr>
          <p:cNvSpPr/>
          <p:nvPr/>
        </p:nvSpPr>
        <p:spPr>
          <a:xfrm>
            <a:off x="1531415" y="3010477"/>
            <a:ext cx="1121789" cy="2418633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6881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8C5D-C3C1-4DEA-AC8C-B65662DB9451}"/>
              </a:ext>
            </a:extLst>
          </p:cNvPr>
          <p:cNvSpPr txBox="1">
            <a:spLocks/>
          </p:cNvSpPr>
          <p:nvPr/>
        </p:nvSpPr>
        <p:spPr>
          <a:xfrm>
            <a:off x="3246120" y="2217419"/>
            <a:ext cx="5699760" cy="2423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SG" sz="4000" dirty="0">
                <a:solidFill>
                  <a:srgbClr val="C00000"/>
                </a:solidFill>
              </a:rPr>
              <a:t>P1.</a:t>
            </a:r>
            <a:r>
              <a:rPr lang="en-SG" sz="4000" dirty="0">
                <a:solidFill>
                  <a:schemeClr val="bg1"/>
                </a:solidFill>
              </a:rPr>
              <a:t> Which group of customer should be targeted to improve the market efficiency?</a:t>
            </a:r>
          </a:p>
        </p:txBody>
      </p:sp>
    </p:spTree>
    <p:extLst>
      <p:ext uri="{BB962C8B-B14F-4D97-AF65-F5344CB8AC3E}">
        <p14:creationId xmlns:p14="http://schemas.microsoft.com/office/powerpoint/2010/main" val="221908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6997</TotalTime>
  <Words>702</Words>
  <Application>Microsoft Office PowerPoint</Application>
  <PresentationFormat>Widescreen</PresentationFormat>
  <Paragraphs>268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Abadi Extra Light</vt:lpstr>
      <vt:lpstr>Arial</vt:lpstr>
      <vt:lpstr>Calibri</vt:lpstr>
      <vt:lpstr>Calibri Light</vt:lpstr>
      <vt:lpstr>Modern Love</vt:lpstr>
      <vt:lpstr>Office Theme</vt:lpstr>
      <vt:lpstr>Custom Design</vt:lpstr>
      <vt:lpstr>PowerPoint Presentation</vt:lpstr>
      <vt:lpstr>Predict Holiday Package Sales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Tee Liang Yuan (RSLT)</dc:creator>
  <cp:lastModifiedBy>Tee Liang Yuan (RSLT)</cp:lastModifiedBy>
  <cp:revision>243</cp:revision>
  <cp:lastPrinted>2021-10-02T01:02:39Z</cp:lastPrinted>
  <dcterms:created xsi:type="dcterms:W3CDTF">2021-09-17T13:40:05Z</dcterms:created>
  <dcterms:modified xsi:type="dcterms:W3CDTF">2022-01-14T17:43:26Z</dcterms:modified>
</cp:coreProperties>
</file>